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charts/chart1.xml" ContentType="application/vnd.openxmlformats-officedocument.drawingml.chart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Emails per day</c:v>
                </c:pt>
              </c:strCache>
            </c:strRef>
          </c:tx>
          <c:spPr>
            <a:solidFill>
              <a:srgbClr val="0B6E7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200" u="none">
                    <a:solidFill>
                      <a:srgbClr val="132536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Wk 1</c:v>
                  </c:pt>
                  <c:pt idx="1">
                    <c:v>Wk 2</c:v>
                  </c:pt>
                  <c:pt idx="2">
                    <c:v>Wk 3</c:v>
                  </c:pt>
                  <c:pt idx="3">
                    <c:v>Wk 4</c:v>
                  </c:pt>
                  <c:pt idx="4">
                    <c:v>Wk 5</c:v>
                  </c:pt>
                  <c:pt idx="5">
                    <c:v>Wk 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250</c:v>
                </c:pt>
                <c:pt idx="1">
                  <c:v>500</c:v>
                </c:pt>
                <c:pt idx="2">
                  <c:v>1000</c:v>
                </c:pt>
                <c:pt idx="3">
                  <c:v>2500</c:v>
                </c:pt>
                <c:pt idx="4">
                  <c:v>5000</c:v>
                </c:pt>
                <c:pt idx="5">
                  <c:v>10000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200" u="none">
                  <a:solidFill>
                    <a:srgbClr val="132536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4576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00"/>
        </c:scaling>
        <c:delete val="0"/>
        <c:axPos val="l"/>
        <c:majorGridlines>
          <c:spPr>
            <a:ln w="9525" cap="flat">
              <a:solidFill>
                <a:srgbClr val="E6ECF0"/>
              </a:solidFill>
              <a:prstDash val="solid"/>
              <a:round/>
            </a:ln>
          </c:spPr>
        </c:majorGridlines>
        <c:numFmt formatCode="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A8A9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image" Target="../media/image-17-6.png"/><Relationship Id="rId7" Type="http://schemas.openxmlformats.org/officeDocument/2006/relationships/image" Target="../media/image-17-7.png"/><Relationship Id="rId8" Type="http://schemas.openxmlformats.org/officeDocument/2006/relationships/image" Target="../media/image-17-8.png"/><Relationship Id="rId9" Type="http://schemas.openxmlformats.org/officeDocument/2006/relationships/image" Target="../media/image-17-9.png"/><Relationship Id="rId10" Type="http://schemas.openxmlformats.org/officeDocument/2006/relationships/image" Target="../media/image-17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image-22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png"/><Relationship Id="rId4" Type="http://schemas.openxmlformats.org/officeDocument/2006/relationships/image" Target="../media/image-23-4.png"/><Relationship Id="rId5" Type="http://schemas.openxmlformats.org/officeDocument/2006/relationships/image" Target="../media/image-2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image" Target="../media/image-25-3.png"/><Relationship Id="rId4" Type="http://schemas.openxmlformats.org/officeDocument/2006/relationships/image" Target="../media/image-25-4.png"/><Relationship Id="rId5" Type="http://schemas.openxmlformats.org/officeDocument/2006/relationships/image" Target="../media/image-25-5.png"/><Relationship Id="rId6" Type="http://schemas.openxmlformats.org/officeDocument/2006/relationships/image" Target="../media/image-25-6.png"/><Relationship Id="rId7" Type="http://schemas.openxmlformats.org/officeDocument/2006/relationships/image" Target="../media/image-25-7.png"/><Relationship Id="rId8" Type="http://schemas.openxmlformats.org/officeDocument/2006/relationships/image" Target="../media/image-25-8.png"/><Relationship Id="rId9" Type="http://schemas.openxmlformats.org/officeDocument/2006/relationships/image" Target="../media/image-25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image" Target="../media/image-27-3.png"/><Relationship Id="rId4" Type="http://schemas.openxmlformats.org/officeDocument/2006/relationships/image" Target="../media/image-27-4.png"/><Relationship Id="rId5" Type="http://schemas.openxmlformats.org/officeDocument/2006/relationships/image" Target="../media/image-27-5.png"/><Relationship Id="rId6" Type="http://schemas.openxmlformats.org/officeDocument/2006/relationships/image" Target="../media/image-27-6.png"/><Relationship Id="rId7" Type="http://schemas.openxmlformats.org/officeDocument/2006/relationships/image" Target="../media/image-27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48640"/>
            <a:ext cx="2267712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0080" y="1600200"/>
            <a:ext cx="6400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abilityglobal.io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 Health Program</a:t>
            </a:r>
            <a:endParaRPr lang="en-US" sz="44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3429000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Diagnosis, the fix plan, and the path to a perfect-health domain that is ready for bulk email.</a:t>
            </a:r>
            <a:endParaRPr lang="en-US" sz="17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4343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DNS audit  |  16 September 2026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640080" y="5029200"/>
            <a:ext cx="17830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804672" y="5138928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10</a:t>
            </a:r>
            <a:endParaRPr lang="en-US" sz="2600" dirty="0"/>
          </a:p>
        </p:txBody>
      </p:sp>
      <p:sp>
        <p:nvSpPr>
          <p:cNvPr id="8" name="Text 5"/>
          <p:cNvSpPr txBox="1"/>
          <p:nvPr/>
        </p:nvSpPr>
        <p:spPr>
          <a:xfrm>
            <a:off x="804672" y="5641848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checks passing today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2606040" y="5029200"/>
            <a:ext cx="17830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0" name="Text 7"/>
          <p:cNvSpPr txBox="1"/>
          <p:nvPr/>
        </p:nvSpPr>
        <p:spPr>
          <a:xfrm>
            <a:off x="2770632" y="5138928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2600" dirty="0"/>
          </a:p>
        </p:txBody>
      </p:sp>
      <p:sp>
        <p:nvSpPr>
          <p:cNvPr id="11" name="Text 8"/>
          <p:cNvSpPr txBox="1"/>
          <p:nvPr/>
        </p:nvSpPr>
        <p:spPr>
          <a:xfrm>
            <a:off x="2770632" y="5641848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in 45 days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0" y="5029200"/>
            <a:ext cx="17830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3" name="Text 10"/>
          <p:cNvSpPr txBox="1"/>
          <p:nvPr/>
        </p:nvSpPr>
        <p:spPr>
          <a:xfrm>
            <a:off x="4736592" y="5138928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600" dirty="0"/>
          </a:p>
        </p:txBody>
      </p:sp>
      <p:sp>
        <p:nvSpPr>
          <p:cNvPr id="14" name="Text 11"/>
          <p:cNvSpPr txBox="1"/>
          <p:nvPr/>
        </p:nvSpPr>
        <p:spPr>
          <a:xfrm>
            <a:off x="4736592" y="5641848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causes confirmed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8942832" y="1170432"/>
            <a:ext cx="768096" cy="768096"/>
          </a:xfrm>
          <a:prstGeom prst="ellipse">
            <a:avLst/>
          </a:prstGeom>
          <a:solidFill>
            <a:srgbClr val="E2F3E8"/>
          </a:solidFill>
          <a:ln w="15875">
            <a:solidFill>
              <a:srgbClr val="1D7A45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8942832" y="1170432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MX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10125268" y="1554629"/>
            <a:ext cx="768096" cy="768096"/>
          </a:xfrm>
          <a:prstGeom prst="ellipse">
            <a:avLst/>
          </a:prstGeom>
          <a:solidFill>
            <a:srgbClr val="E2F3E8"/>
          </a:solidFill>
          <a:ln w="15875">
            <a:solidFill>
              <a:srgbClr val="1D7A45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10125268" y="1554629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SPF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10856053" y="2560469"/>
            <a:ext cx="768096" cy="768096"/>
          </a:xfrm>
          <a:prstGeom prst="ellipse">
            <a:avLst/>
          </a:prstGeom>
          <a:solidFill>
            <a:srgbClr val="E2F3E8"/>
          </a:solidFill>
          <a:ln w="15875">
            <a:solidFill>
              <a:srgbClr val="1D7A45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10856053" y="2560469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10856053" y="3803755"/>
            <a:ext cx="768096" cy="768096"/>
          </a:xfrm>
          <a:prstGeom prst="ellipse">
            <a:avLst/>
          </a:prstGeom>
          <a:solidFill>
            <a:srgbClr val="F8E4E3"/>
          </a:solidFill>
          <a:ln w="15875">
            <a:solidFill>
              <a:srgbClr val="B23A3A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10856053" y="3803755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10125268" y="4809595"/>
            <a:ext cx="768096" cy="768096"/>
          </a:xfrm>
          <a:prstGeom prst="ellipse">
            <a:avLst/>
          </a:prstGeom>
          <a:solidFill>
            <a:srgbClr val="F8E4E3"/>
          </a:solidFill>
          <a:ln w="15875">
            <a:solidFill>
              <a:srgbClr val="B23A3A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10125268" y="4809595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942832" y="5193792"/>
            <a:ext cx="768096" cy="768096"/>
          </a:xfrm>
          <a:prstGeom prst="ellipse">
            <a:avLst/>
          </a:prstGeom>
          <a:solidFill>
            <a:srgbClr val="F8E4E3"/>
          </a:solidFill>
          <a:ln w="15875">
            <a:solidFill>
              <a:srgbClr val="B23A3A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8942832" y="5193792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MTA-STS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7760396" y="4809595"/>
            <a:ext cx="768096" cy="768096"/>
          </a:xfrm>
          <a:prstGeom prst="ellipse">
            <a:avLst/>
          </a:prstGeom>
          <a:solidFill>
            <a:srgbClr val="F8E4E3"/>
          </a:solidFill>
          <a:ln w="15875">
            <a:solidFill>
              <a:srgbClr val="B23A3A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7760396" y="4809595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TLS-RPT</a:t>
            </a:r>
            <a:endParaRPr lang="en-US" sz="900" dirty="0"/>
          </a:p>
        </p:txBody>
      </p:sp>
      <p:sp>
        <p:nvSpPr>
          <p:cNvPr id="29" name="Shape 26"/>
          <p:cNvSpPr/>
          <p:nvPr/>
        </p:nvSpPr>
        <p:spPr>
          <a:xfrm>
            <a:off x="7029611" y="3803755"/>
            <a:ext cx="768096" cy="768096"/>
          </a:xfrm>
          <a:prstGeom prst="ellipse">
            <a:avLst/>
          </a:prstGeom>
          <a:solidFill>
            <a:srgbClr val="E2F3E8"/>
          </a:solidFill>
          <a:ln w="15875">
            <a:solidFill>
              <a:srgbClr val="1D7A45"/>
            </a:solidFill>
            <a:prstDash val="solid"/>
          </a:ln>
        </p:spPr>
      </p:sp>
      <p:sp>
        <p:nvSpPr>
          <p:cNvPr id="30" name="Text 27"/>
          <p:cNvSpPr txBox="1"/>
          <p:nvPr/>
        </p:nvSpPr>
        <p:spPr>
          <a:xfrm>
            <a:off x="7029611" y="3803755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lists</a:t>
            </a:r>
            <a:endParaRPr lang="en-US" sz="900" dirty="0"/>
          </a:p>
        </p:txBody>
      </p:sp>
      <p:sp>
        <p:nvSpPr>
          <p:cNvPr id="31" name="Shape 28"/>
          <p:cNvSpPr/>
          <p:nvPr/>
        </p:nvSpPr>
        <p:spPr>
          <a:xfrm>
            <a:off x="7029611" y="2560469"/>
            <a:ext cx="768096" cy="768096"/>
          </a:xfrm>
          <a:prstGeom prst="ellipse">
            <a:avLst/>
          </a:prstGeom>
          <a:solidFill>
            <a:srgbClr val="F8E4E3"/>
          </a:solidFill>
          <a:ln w="15875">
            <a:solidFill>
              <a:srgbClr val="B23A3A"/>
            </a:solidFill>
            <a:prstDash val="solid"/>
          </a:ln>
        </p:spPr>
      </p:sp>
      <p:sp>
        <p:nvSpPr>
          <p:cNvPr id="32" name="Text 29"/>
          <p:cNvSpPr txBox="1"/>
          <p:nvPr/>
        </p:nvSpPr>
        <p:spPr>
          <a:xfrm>
            <a:off x="7029611" y="2560469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DNSSEC</a:t>
            </a:r>
            <a:endParaRPr lang="en-US" sz="900" dirty="0"/>
          </a:p>
        </p:txBody>
      </p:sp>
      <p:sp>
        <p:nvSpPr>
          <p:cNvPr id="33" name="Shape 30"/>
          <p:cNvSpPr/>
          <p:nvPr/>
        </p:nvSpPr>
        <p:spPr>
          <a:xfrm>
            <a:off x="7760396" y="1554629"/>
            <a:ext cx="768096" cy="768096"/>
          </a:xfrm>
          <a:prstGeom prst="ellipse">
            <a:avLst/>
          </a:prstGeom>
          <a:solidFill>
            <a:srgbClr val="F8E4E3"/>
          </a:solidFill>
          <a:ln w="15875">
            <a:solidFill>
              <a:srgbClr val="B23A3A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7760396" y="1554629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BIMI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8321040" y="2560320"/>
            <a:ext cx="2011680" cy="20116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6" name="Text 33"/>
          <p:cNvSpPr txBox="1"/>
          <p:nvPr/>
        </p:nvSpPr>
        <p:spPr>
          <a:xfrm>
            <a:off x="8412480" y="299923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today</a:t>
            </a:r>
            <a:endParaRPr lang="en-US" sz="1100" dirty="0"/>
          </a:p>
        </p:txBody>
      </p:sp>
      <p:sp>
        <p:nvSpPr>
          <p:cNvPr id="37" name="Text 34"/>
          <p:cNvSpPr txBox="1"/>
          <p:nvPr/>
        </p:nvSpPr>
        <p:spPr>
          <a:xfrm>
            <a:off x="8412480" y="324612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3600" dirty="0"/>
          </a:p>
        </p:txBody>
      </p:sp>
      <p:sp>
        <p:nvSpPr>
          <p:cNvPr id="38" name="Text 35"/>
          <p:cNvSpPr txBox="1"/>
          <p:nvPr/>
        </p:nvSpPr>
        <p:spPr>
          <a:xfrm>
            <a:off x="8412480" y="385876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100%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PLAN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phases, 45 days, one owner each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Phases overlap. Nothing in phase 6 starts until phases 1 to 4 pass.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8" name="Text 5"/>
          <p:cNvSpPr txBox="1"/>
          <p:nvPr/>
        </p:nvSpPr>
        <p:spPr>
          <a:xfrm>
            <a:off x="3017520" y="1828800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Sep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383280" y="2286000"/>
            <a:ext cx="914" cy="393192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4265676" y="1828800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8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Sep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631436" y="2286000"/>
            <a:ext cx="914" cy="393192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5513832" y="1828800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15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Oct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5879592" y="2286000"/>
            <a:ext cx="914" cy="393192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6761988" y="1828800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22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Oct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7127748" y="2286000"/>
            <a:ext cx="914" cy="393192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8010144" y="1828800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29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Oct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8375904" y="2286000"/>
            <a:ext cx="914" cy="393192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9258300" y="1828800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36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Oct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9624060" y="2286000"/>
            <a:ext cx="914" cy="393192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10506456" y="1828800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43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 Oct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10872216" y="2286000"/>
            <a:ext cx="914" cy="393192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548640" y="23774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Diagnose</a:t>
            </a:r>
            <a:endParaRPr lang="en-US" sz="1300" dirty="0"/>
          </a:p>
        </p:txBody>
      </p:sp>
      <p:sp>
        <p:nvSpPr>
          <p:cNvPr id="23" name="Text 20"/>
          <p:cNvSpPr txBox="1"/>
          <p:nvPr/>
        </p:nvSpPr>
        <p:spPr>
          <a:xfrm>
            <a:off x="548640" y="2624328"/>
            <a:ext cx="2788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Evidence, headers, inventory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3383280" y="2432304"/>
            <a:ext cx="356616" cy="365760"/>
          </a:xfrm>
          <a:prstGeom prst="roundRect">
            <a:avLst>
              <a:gd name="adj" fmla="val 25641"/>
            </a:avLst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548640" y="2926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Authenticate</a:t>
            </a:r>
            <a:endParaRPr lang="en-US" sz="1300" dirty="0"/>
          </a:p>
        </p:txBody>
      </p:sp>
      <p:sp>
        <p:nvSpPr>
          <p:cNvPr id="26" name="Text 23"/>
          <p:cNvSpPr txBox="1"/>
          <p:nvPr/>
        </p:nvSpPr>
        <p:spPr>
          <a:xfrm>
            <a:off x="548640" y="3172968"/>
            <a:ext cx="2788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DKIM, SPF, DMARC reports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3561588" y="2980944"/>
            <a:ext cx="713232" cy="365760"/>
          </a:xfrm>
          <a:prstGeom prst="roundRect">
            <a:avLst>
              <a:gd name="adj" fmla="val 25000"/>
            </a:avLst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548640" y="34747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Harden</a:t>
            </a:r>
            <a:endParaRPr lang="en-US" sz="1300" dirty="0"/>
          </a:p>
        </p:txBody>
      </p:sp>
      <p:sp>
        <p:nvSpPr>
          <p:cNvPr id="29" name="Text 26"/>
          <p:cNvSpPr txBox="1"/>
          <p:nvPr/>
        </p:nvSpPr>
        <p:spPr>
          <a:xfrm>
            <a:off x="548640" y="3721608"/>
            <a:ext cx="2788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security, MTA-STS, DNSSEC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4096512" y="3529584"/>
            <a:ext cx="1783080" cy="365760"/>
          </a:xfrm>
          <a:prstGeom prst="roundRect">
            <a:avLst>
              <a:gd name="adj" fmla="val 25000"/>
            </a:avLst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548640" y="40233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Monitor + enforce</a:t>
            </a:r>
            <a:endParaRPr lang="en-US" sz="1300" dirty="0"/>
          </a:p>
        </p:txBody>
      </p:sp>
      <p:sp>
        <p:nvSpPr>
          <p:cNvPr id="32" name="Text 29"/>
          <p:cNvSpPr txBox="1"/>
          <p:nvPr/>
        </p:nvSpPr>
        <p:spPr>
          <a:xfrm>
            <a:off x="548640" y="4270248"/>
            <a:ext cx="2788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 to reject, SPF to -all</a:t>
            </a:r>
            <a:endParaRPr lang="en-US" sz="1000" dirty="0"/>
          </a:p>
        </p:txBody>
      </p:sp>
      <p:sp>
        <p:nvSpPr>
          <p:cNvPr id="33" name="Shape 30"/>
          <p:cNvSpPr/>
          <p:nvPr/>
        </p:nvSpPr>
        <p:spPr>
          <a:xfrm>
            <a:off x="4631436" y="4078224"/>
            <a:ext cx="6240780" cy="365760"/>
          </a:xfrm>
          <a:prstGeom prst="roundRect">
            <a:avLst>
              <a:gd name="adj" fmla="val 25000"/>
            </a:avLst>
          </a:prstGeom>
          <a:solidFill>
            <a:srgbClr val="8CCFCB"/>
          </a:solidFill>
          <a:ln w="12700">
            <a:solidFill>
              <a:srgbClr val="8CCFCB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548640" y="4572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Rebuild reputation</a:t>
            </a:r>
            <a:endParaRPr lang="en-US" sz="1300" dirty="0"/>
          </a:p>
        </p:txBody>
      </p:sp>
      <p:sp>
        <p:nvSpPr>
          <p:cNvPr id="35" name="Text 32"/>
          <p:cNvSpPr txBox="1"/>
          <p:nvPr/>
        </p:nvSpPr>
        <p:spPr>
          <a:xfrm>
            <a:off x="548640" y="4818888"/>
            <a:ext cx="2788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engaged 1:1 mail only</a:t>
            </a:r>
            <a:endParaRPr lang="en-US" sz="1000" dirty="0"/>
          </a:p>
        </p:txBody>
      </p:sp>
      <p:sp>
        <p:nvSpPr>
          <p:cNvPr id="36" name="Shape 33"/>
          <p:cNvSpPr/>
          <p:nvPr/>
        </p:nvSpPr>
        <p:spPr>
          <a:xfrm>
            <a:off x="3561588" y="4626864"/>
            <a:ext cx="7845552" cy="365760"/>
          </a:xfrm>
          <a:prstGeom prst="roundRect">
            <a:avLst>
              <a:gd name="adj" fmla="val 25000"/>
            </a:avLst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548640" y="51206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Bulk readiness</a:t>
            </a:r>
            <a:endParaRPr lang="en-US" sz="1300" dirty="0"/>
          </a:p>
        </p:txBody>
      </p:sp>
      <p:sp>
        <p:nvSpPr>
          <p:cNvPr id="38" name="Text 35"/>
          <p:cNvSpPr txBox="1"/>
          <p:nvPr/>
        </p:nvSpPr>
        <p:spPr>
          <a:xfrm>
            <a:off x="548640" y="5367528"/>
            <a:ext cx="2788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Subdomain + platform + ramp</a:t>
            </a:r>
            <a:endParaRPr lang="en-US" sz="1000" dirty="0"/>
          </a:p>
        </p:txBody>
      </p:sp>
      <p:sp>
        <p:nvSpPr>
          <p:cNvPr id="39" name="Shape 36"/>
          <p:cNvSpPr/>
          <p:nvPr/>
        </p:nvSpPr>
        <p:spPr>
          <a:xfrm>
            <a:off x="5879592" y="5175504"/>
            <a:ext cx="5527548" cy="365760"/>
          </a:xfrm>
          <a:prstGeom prst="roundRect">
            <a:avLst>
              <a:gd name="adj" fmla="val 25000"/>
            </a:avLst>
          </a:prstGeom>
          <a:solidFill>
            <a:srgbClr val="08555A"/>
          </a:solidFill>
          <a:ln w="12700">
            <a:solidFill>
              <a:srgbClr val="08555A"/>
            </a:solidFill>
            <a:prstDash val="solid"/>
          </a:ln>
        </p:spPr>
      </p:sp>
      <p:sp>
        <p:nvSpPr>
          <p:cNvPr id="40" name="Text 37"/>
          <p:cNvSpPr txBox="1"/>
          <p:nvPr/>
        </p:nvSpPr>
        <p:spPr>
          <a:xfrm>
            <a:off x="548640" y="56692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Brand trust</a:t>
            </a:r>
            <a:endParaRPr lang="en-US" sz="1300" dirty="0"/>
          </a:p>
        </p:txBody>
      </p:sp>
      <p:sp>
        <p:nvSpPr>
          <p:cNvPr id="41" name="Text 38"/>
          <p:cNvSpPr txBox="1"/>
          <p:nvPr/>
        </p:nvSpPr>
        <p:spPr>
          <a:xfrm>
            <a:off x="548640" y="5916168"/>
            <a:ext cx="2788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BIMI, logo certificate</a:t>
            </a:r>
            <a:endParaRPr lang="en-US" sz="1000" dirty="0"/>
          </a:p>
        </p:txBody>
      </p:sp>
      <p:sp>
        <p:nvSpPr>
          <p:cNvPr id="42" name="Shape 39"/>
          <p:cNvSpPr/>
          <p:nvPr/>
        </p:nvSpPr>
        <p:spPr>
          <a:xfrm>
            <a:off x="10158984" y="5724144"/>
            <a:ext cx="1248156" cy="365760"/>
          </a:xfrm>
          <a:prstGeom prst="roundRect">
            <a:avLst>
              <a:gd name="adj" fmla="val 25000"/>
            </a:avLst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PHASES 1 AND 2  |  DAYS 1 TO 5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Diagnose, then authenticate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fastest, highest-impact work. Owner: Microsoft 365 admin with Cloudflare access.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947672"/>
            <a:ext cx="384048" cy="384048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548640" y="19476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40664" y="2331720"/>
            <a:ext cx="914" cy="219456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1097280" y="192024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 evidence</a:t>
            </a:r>
            <a:endParaRPr lang="en-US" sz="1350" dirty="0"/>
          </a:p>
        </p:txBody>
      </p:sp>
      <p:sp>
        <p:nvSpPr>
          <p:cNvPr id="12" name="Text 9"/>
          <p:cNvSpPr txBox="1"/>
          <p:nvPr/>
        </p:nvSpPr>
        <p:spPr>
          <a:xfrm>
            <a:off x="3200400" y="1920240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the 8-point checklist; save headers and screenshots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8412480" y="2002536"/>
            <a:ext cx="11430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8412480" y="2002536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to 2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548640" y="2551176"/>
            <a:ext cx="384048" cy="384048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548640" y="25511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740664" y="2935224"/>
            <a:ext cx="914" cy="219456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1097280" y="2523744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Freeze bulk from root</a:t>
            </a:r>
            <a:endParaRPr lang="en-US" sz="1350" dirty="0"/>
          </a:p>
        </p:txBody>
      </p:sp>
      <p:sp>
        <p:nvSpPr>
          <p:cNvPr id="19" name="Text 16"/>
          <p:cNvSpPr txBox="1"/>
          <p:nvPr/>
        </p:nvSpPr>
        <p:spPr>
          <a:xfrm>
            <a:off x="3200400" y="2523744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newsletters, mass mail or cold sends from abilityglobal.io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8412480" y="2606040"/>
            <a:ext cx="11430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8412480" y="2606040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740664" y="3538728"/>
            <a:ext cx="914" cy="219456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1097280" y="312724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DKIM</a:t>
            </a:r>
            <a:endParaRPr lang="en-US" sz="1350" dirty="0"/>
          </a:p>
        </p:txBody>
      </p:sp>
      <p:sp>
        <p:nvSpPr>
          <p:cNvPr id="26" name="Text 23"/>
          <p:cNvSpPr txBox="1"/>
          <p:nvPr/>
        </p:nvSpPr>
        <p:spPr>
          <a:xfrm>
            <a:off x="3200400" y="3127248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 portal: Email authentication settings &gt; DKIM &gt; abilityglobal.io &gt; enable, copy CNAMEs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8412480" y="3209544"/>
            <a:ext cx="11430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8412480" y="3209544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548640" y="3758184"/>
            <a:ext cx="384048" cy="384048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30" name="Text 27"/>
          <p:cNvSpPr txBox="1"/>
          <p:nvPr/>
        </p:nvSpPr>
        <p:spPr>
          <a:xfrm>
            <a:off x="548640" y="37581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740664" y="4142232"/>
            <a:ext cx="914" cy="219456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</a:ln>
        </p:spPr>
      </p:sp>
      <p:sp>
        <p:nvSpPr>
          <p:cNvPr id="32" name="Text 29"/>
          <p:cNvSpPr txBox="1"/>
          <p:nvPr/>
        </p:nvSpPr>
        <p:spPr>
          <a:xfrm>
            <a:off x="1097280" y="3730752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DKIM CNAMEs</a:t>
            </a:r>
            <a:endParaRPr lang="en-US" sz="1350" dirty="0"/>
          </a:p>
        </p:txBody>
      </p:sp>
      <p:sp>
        <p:nvSpPr>
          <p:cNvPr id="33" name="Text 30"/>
          <p:cNvSpPr txBox="1"/>
          <p:nvPr/>
        </p:nvSpPr>
        <p:spPr>
          <a:xfrm>
            <a:off x="3200400" y="3730752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Cloudflare, DNS only (grey cloud), TTL 3600; toggle signing on; confirm 2048-bit</a:t>
            </a:r>
            <a:endParaRPr lang="en-US" sz="1150" dirty="0"/>
          </a:p>
        </p:txBody>
      </p:sp>
      <p:sp>
        <p:nvSpPr>
          <p:cNvPr id="34" name="Shape 31"/>
          <p:cNvSpPr/>
          <p:nvPr/>
        </p:nvSpPr>
        <p:spPr>
          <a:xfrm>
            <a:off x="8412480" y="3813048"/>
            <a:ext cx="11430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35" name="Text 32"/>
          <p:cNvSpPr txBox="1"/>
          <p:nvPr/>
        </p:nvSpPr>
        <p:spPr>
          <a:xfrm>
            <a:off x="8412480" y="3813048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050" dirty="0"/>
          </a:p>
        </p:txBody>
      </p:sp>
      <p:sp>
        <p:nvSpPr>
          <p:cNvPr id="36" name="Shape 33"/>
          <p:cNvSpPr/>
          <p:nvPr/>
        </p:nvSpPr>
        <p:spPr>
          <a:xfrm>
            <a:off x="548640" y="4361688"/>
            <a:ext cx="384048" cy="384048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548640" y="43616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8" name="Shape 35"/>
          <p:cNvSpPr/>
          <p:nvPr/>
        </p:nvSpPr>
        <p:spPr>
          <a:xfrm>
            <a:off x="740664" y="4745736"/>
            <a:ext cx="914" cy="219456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1097280" y="4334256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 reporting</a:t>
            </a:r>
            <a:endParaRPr lang="en-US" sz="1350" dirty="0"/>
          </a:p>
        </p:txBody>
      </p:sp>
      <p:sp>
        <p:nvSpPr>
          <p:cNvPr id="40" name="Text 37"/>
          <p:cNvSpPr txBox="1"/>
          <p:nvPr/>
        </p:nvSpPr>
        <p:spPr>
          <a:xfrm>
            <a:off x="3200400" y="4334256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DMARC monitor account; change rua; keep p=quarantine</a:t>
            </a:r>
            <a:endParaRPr lang="en-US" sz="1150" dirty="0"/>
          </a:p>
        </p:txBody>
      </p:sp>
      <p:sp>
        <p:nvSpPr>
          <p:cNvPr id="41" name="Shape 38"/>
          <p:cNvSpPr/>
          <p:nvPr/>
        </p:nvSpPr>
        <p:spPr>
          <a:xfrm>
            <a:off x="8412480" y="4416552"/>
            <a:ext cx="11430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42" name="Text 39"/>
          <p:cNvSpPr txBox="1"/>
          <p:nvPr/>
        </p:nvSpPr>
        <p:spPr>
          <a:xfrm>
            <a:off x="8412480" y="4416552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</a:t>
            </a:r>
            <a:endParaRPr lang="en-US" sz="1050" dirty="0"/>
          </a:p>
        </p:txBody>
      </p:sp>
      <p:sp>
        <p:nvSpPr>
          <p:cNvPr id="43" name="Shape 40"/>
          <p:cNvSpPr/>
          <p:nvPr/>
        </p:nvSpPr>
        <p:spPr>
          <a:xfrm>
            <a:off x="548640" y="4965192"/>
            <a:ext cx="384048" cy="384048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44" name="Text 41"/>
          <p:cNvSpPr txBox="1"/>
          <p:nvPr/>
        </p:nvSpPr>
        <p:spPr>
          <a:xfrm>
            <a:off x="548640" y="49651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45" name="Shape 42"/>
          <p:cNvSpPr/>
          <p:nvPr/>
        </p:nvSpPr>
        <p:spPr>
          <a:xfrm>
            <a:off x="740664" y="5349240"/>
            <a:ext cx="914" cy="219456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</a:ln>
        </p:spPr>
      </p:sp>
      <p:sp>
        <p:nvSpPr>
          <p:cNvPr id="46" name="Text 43"/>
          <p:cNvSpPr txBox="1"/>
          <p:nvPr/>
        </p:nvSpPr>
        <p:spPr>
          <a:xfrm>
            <a:off x="1097280" y="493776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inventory</a:t>
            </a:r>
            <a:endParaRPr lang="en-US" sz="1350" dirty="0"/>
          </a:p>
        </p:txBody>
      </p:sp>
      <p:sp>
        <p:nvSpPr>
          <p:cNvPr id="47" name="Text 44"/>
          <p:cNvSpPr txBox="1"/>
          <p:nvPr/>
        </p:nvSpPr>
        <p:spPr>
          <a:xfrm>
            <a:off x="3200400" y="4937760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system that sends as the domain gets SPF include + DKIM, or moves to a subdomain</a:t>
            </a:r>
            <a:endParaRPr lang="en-US" sz="1150" dirty="0"/>
          </a:p>
        </p:txBody>
      </p:sp>
      <p:sp>
        <p:nvSpPr>
          <p:cNvPr id="48" name="Shape 45"/>
          <p:cNvSpPr/>
          <p:nvPr/>
        </p:nvSpPr>
        <p:spPr>
          <a:xfrm>
            <a:off x="8412480" y="5020056"/>
            <a:ext cx="11430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49" name="Text 46"/>
          <p:cNvSpPr txBox="1"/>
          <p:nvPr/>
        </p:nvSpPr>
        <p:spPr>
          <a:xfrm>
            <a:off x="8412480" y="5020056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 to 5</a:t>
            </a:r>
            <a:endParaRPr lang="en-US" sz="1050" dirty="0"/>
          </a:p>
        </p:txBody>
      </p:sp>
      <p:sp>
        <p:nvSpPr>
          <p:cNvPr id="50" name="Shape 47"/>
          <p:cNvSpPr/>
          <p:nvPr/>
        </p:nvSpPr>
        <p:spPr>
          <a:xfrm>
            <a:off x="548640" y="5568696"/>
            <a:ext cx="384048" cy="384048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51" name="Text 48"/>
          <p:cNvSpPr txBox="1"/>
          <p:nvPr/>
        </p:nvSpPr>
        <p:spPr>
          <a:xfrm>
            <a:off x="548640" y="55686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" dirty="0"/>
          </a:p>
        </p:txBody>
      </p:sp>
      <p:sp>
        <p:nvSpPr>
          <p:cNvPr id="52" name="Text 49"/>
          <p:cNvSpPr txBox="1"/>
          <p:nvPr/>
        </p:nvSpPr>
        <p:spPr>
          <a:xfrm>
            <a:off x="1097280" y="5541264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</a:t>
            </a:r>
            <a:endParaRPr lang="en-US" sz="1350" dirty="0"/>
          </a:p>
        </p:txBody>
      </p:sp>
      <p:sp>
        <p:nvSpPr>
          <p:cNvPr id="53" name="Text 50"/>
          <p:cNvSpPr txBox="1"/>
          <p:nvPr/>
        </p:nvSpPr>
        <p:spPr>
          <a:xfrm>
            <a:off x="3200400" y="5541264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Headers show dkim=pass header.d=abilityglobal.io and dmarc=pass</a:t>
            </a:r>
            <a:endParaRPr lang="en-US" sz="1150" dirty="0"/>
          </a:p>
        </p:txBody>
      </p:sp>
      <p:sp>
        <p:nvSpPr>
          <p:cNvPr id="54" name="Shape 51"/>
          <p:cNvSpPr/>
          <p:nvPr/>
        </p:nvSpPr>
        <p:spPr>
          <a:xfrm>
            <a:off x="8412480" y="5623560"/>
            <a:ext cx="11430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55" name="Text 52"/>
          <p:cNvSpPr txBox="1"/>
          <p:nvPr/>
        </p:nvSpPr>
        <p:spPr>
          <a:xfrm>
            <a:off x="8412480" y="5623560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 to 5</a:t>
            </a:r>
            <a:endParaRPr lang="en-US" sz="1050" dirty="0"/>
          </a:p>
        </p:txBody>
      </p:sp>
      <p:sp>
        <p:nvSpPr>
          <p:cNvPr id="56" name="Shape 53"/>
          <p:cNvSpPr/>
          <p:nvPr/>
        </p:nvSpPr>
        <p:spPr>
          <a:xfrm>
            <a:off x="9784080" y="1874520"/>
            <a:ext cx="1828800" cy="4160520"/>
          </a:xfrm>
          <a:prstGeom prst="roundRect">
            <a:avLst>
              <a:gd name="adj" fmla="val 4000"/>
            </a:avLst>
          </a:prstGeom>
          <a:solidFill>
            <a:srgbClr val="DDF0EF"/>
          </a:solidFill>
          <a:ln w="9525">
            <a:solidFill>
              <a:srgbClr val="DDF0EF"/>
            </a:solidFill>
            <a:prstDash val="solid"/>
          </a:ln>
        </p:spPr>
      </p:sp>
      <p:sp>
        <p:nvSpPr>
          <p:cNvPr id="57" name="Text 54"/>
          <p:cNvSpPr txBox="1"/>
          <p:nvPr/>
        </p:nvSpPr>
        <p:spPr>
          <a:xfrm>
            <a:off x="9921240" y="201168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1000" dirty="0"/>
          </a:p>
        </p:txBody>
      </p:sp>
      <p:sp>
        <p:nvSpPr>
          <p:cNvPr id="58" name="Text 55"/>
          <p:cNvSpPr txBox="1"/>
          <p:nvPr/>
        </p:nvSpPr>
        <p:spPr>
          <a:xfrm>
            <a:off x="9921240" y="2377440"/>
            <a:ext cx="160020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 status: Signing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dkim=pass, aligned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dmarc=pass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 arriving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sender listed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SHEET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perfect-health DNS zone for abilityglobal.io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in Cloudflare. Values in angle brackets come from Microsoft, your DMARC monitor or your policy host.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874520"/>
            <a:ext cx="11064240" cy="4297680"/>
          </a:xfrm>
          <a:prstGeom prst="roundRect">
            <a:avLst>
              <a:gd name="adj" fmla="val 1702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731520" y="1965960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</a:t>
            </a:r>
            <a:endParaRPr lang="en-US" sz="950" dirty="0"/>
          </a:p>
        </p:txBody>
      </p:sp>
      <p:sp>
        <p:nvSpPr>
          <p:cNvPr id="10" name="Text 7"/>
          <p:cNvSpPr txBox="1"/>
          <p:nvPr/>
        </p:nvSpPr>
        <p:spPr>
          <a:xfrm>
            <a:off x="1508760" y="1965960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</a:t>
            </a:r>
            <a:endParaRPr lang="en-US" sz="950" dirty="0"/>
          </a:p>
        </p:txBody>
      </p:sp>
      <p:sp>
        <p:nvSpPr>
          <p:cNvPr id="11" name="Text 8"/>
          <p:cNvSpPr txBox="1"/>
          <p:nvPr/>
        </p:nvSpPr>
        <p:spPr>
          <a:xfrm>
            <a:off x="3657600" y="196596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</a:t>
            </a:r>
            <a:endParaRPr lang="en-US" sz="950" dirty="0"/>
          </a:p>
        </p:txBody>
      </p:sp>
      <p:sp>
        <p:nvSpPr>
          <p:cNvPr id="12" name="Text 9"/>
          <p:cNvSpPr txBox="1"/>
          <p:nvPr/>
        </p:nvSpPr>
        <p:spPr>
          <a:xfrm>
            <a:off x="10332720" y="1965960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950" dirty="0"/>
          </a:p>
        </p:txBody>
      </p:sp>
      <p:sp>
        <p:nvSpPr>
          <p:cNvPr id="13" name="Text 10"/>
          <p:cNvSpPr txBox="1"/>
          <p:nvPr/>
        </p:nvSpPr>
        <p:spPr>
          <a:xfrm>
            <a:off x="731520" y="2313432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MX</a:t>
            </a:r>
            <a:endParaRPr lang="en-US" sz="1050" dirty="0"/>
          </a:p>
        </p:txBody>
      </p:sp>
      <p:sp>
        <p:nvSpPr>
          <p:cNvPr id="14" name="Text 11"/>
          <p:cNvSpPr txBox="1"/>
          <p:nvPr/>
        </p:nvSpPr>
        <p:spPr>
          <a:xfrm>
            <a:off x="1508760" y="2313432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@</a:t>
            </a:r>
            <a:endParaRPr lang="en-US" sz="1050" dirty="0"/>
          </a:p>
        </p:txBody>
      </p:sp>
      <p:sp>
        <p:nvSpPr>
          <p:cNvPr id="15" name="Text 12"/>
          <p:cNvSpPr txBox="1"/>
          <p:nvPr/>
        </p:nvSpPr>
        <p:spPr>
          <a:xfrm>
            <a:off x="3657600" y="2313432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 abilityglobal-io.mail.protection.outlook.com</a:t>
            </a:r>
            <a:endParaRPr lang="en-US" sz="1000" dirty="0"/>
          </a:p>
        </p:txBody>
      </p:sp>
      <p:sp>
        <p:nvSpPr>
          <p:cNvPr id="16" name="Text 13"/>
          <p:cNvSpPr txBox="1"/>
          <p:nvPr/>
        </p:nvSpPr>
        <p:spPr>
          <a:xfrm>
            <a:off x="10332720" y="2313432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731520" y="2313432"/>
            <a:ext cx="10789920" cy="0"/>
          </a:xfrm>
          <a:prstGeom prst="line">
            <a:avLst/>
          </a:prstGeom>
          <a:noFill/>
          <a:ln w="6350">
            <a:solidFill>
              <a:srgbClr val="DCE4EA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731520" y="2660904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</a:t>
            </a:r>
            <a:endParaRPr lang="en-US" sz="1050" dirty="0"/>
          </a:p>
        </p:txBody>
      </p:sp>
      <p:sp>
        <p:nvSpPr>
          <p:cNvPr id="19" name="Text 16"/>
          <p:cNvSpPr txBox="1"/>
          <p:nvPr/>
        </p:nvSpPr>
        <p:spPr>
          <a:xfrm>
            <a:off x="1508760" y="2660904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@</a:t>
            </a:r>
            <a:endParaRPr lang="en-US" sz="1050" dirty="0"/>
          </a:p>
        </p:txBody>
      </p:sp>
      <p:sp>
        <p:nvSpPr>
          <p:cNvPr id="20" name="Text 17"/>
          <p:cNvSpPr txBox="1"/>
          <p:nvPr/>
        </p:nvSpPr>
        <p:spPr>
          <a:xfrm>
            <a:off x="3657600" y="2660904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v=spf1 include:spf.protection.outlook.com &lt;other senders&gt; -all</a:t>
            </a:r>
            <a:endParaRPr lang="en-US" sz="1000" dirty="0"/>
          </a:p>
        </p:txBody>
      </p:sp>
      <p:sp>
        <p:nvSpPr>
          <p:cNvPr id="21" name="Text 18"/>
          <p:cNvSpPr txBox="1"/>
          <p:nvPr/>
        </p:nvSpPr>
        <p:spPr>
          <a:xfrm>
            <a:off x="10332720" y="2660904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731520" y="2660904"/>
            <a:ext cx="10789920" cy="0"/>
          </a:xfrm>
          <a:prstGeom prst="line">
            <a:avLst/>
          </a:prstGeom>
          <a:noFill/>
          <a:ln w="6350">
            <a:solidFill>
              <a:srgbClr val="DCE4EA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731520" y="3008376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CNAME</a:t>
            </a:r>
            <a:endParaRPr lang="en-US" sz="1050" dirty="0"/>
          </a:p>
        </p:txBody>
      </p:sp>
      <p:sp>
        <p:nvSpPr>
          <p:cNvPr id="24" name="Text 21"/>
          <p:cNvSpPr txBox="1"/>
          <p:nvPr/>
        </p:nvSpPr>
        <p:spPr>
          <a:xfrm>
            <a:off x="1508760" y="3008376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selector1._domainkey</a:t>
            </a:r>
            <a:endParaRPr lang="en-US" sz="1050" dirty="0"/>
          </a:p>
        </p:txBody>
      </p:sp>
      <p:sp>
        <p:nvSpPr>
          <p:cNvPr id="25" name="Text 22"/>
          <p:cNvSpPr txBox="1"/>
          <p:nvPr/>
        </p:nvSpPr>
        <p:spPr>
          <a:xfrm>
            <a:off x="3657600" y="3008376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selector1-abilityglobal-io._domainkey.&lt;tenant&gt;.&lt;x&gt;-v1.dkim.mail.microsoft</a:t>
            </a:r>
            <a:endParaRPr lang="en-US" sz="1000" dirty="0"/>
          </a:p>
        </p:txBody>
      </p:sp>
      <p:sp>
        <p:nvSpPr>
          <p:cNvPr id="26" name="Text 23"/>
          <p:cNvSpPr txBox="1"/>
          <p:nvPr/>
        </p:nvSpPr>
        <p:spPr>
          <a:xfrm>
            <a:off x="10332720" y="3008376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731520" y="3008376"/>
            <a:ext cx="10789920" cy="0"/>
          </a:xfrm>
          <a:prstGeom prst="line">
            <a:avLst/>
          </a:prstGeom>
          <a:noFill/>
          <a:ln w="6350">
            <a:solidFill>
              <a:srgbClr val="DCE4EA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731520" y="3355848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CNAME</a:t>
            </a:r>
            <a:endParaRPr lang="en-US" sz="1050" dirty="0"/>
          </a:p>
        </p:txBody>
      </p:sp>
      <p:sp>
        <p:nvSpPr>
          <p:cNvPr id="29" name="Text 26"/>
          <p:cNvSpPr txBox="1"/>
          <p:nvPr/>
        </p:nvSpPr>
        <p:spPr>
          <a:xfrm>
            <a:off x="1508760" y="3355848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selector2._domainkey</a:t>
            </a:r>
            <a:endParaRPr lang="en-US" sz="1050" dirty="0"/>
          </a:p>
        </p:txBody>
      </p:sp>
      <p:sp>
        <p:nvSpPr>
          <p:cNvPr id="30" name="Text 27"/>
          <p:cNvSpPr txBox="1"/>
          <p:nvPr/>
        </p:nvSpPr>
        <p:spPr>
          <a:xfrm>
            <a:off x="3657600" y="3355848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selector2-abilityglobal-io._domainkey.&lt;tenant&gt;.&lt;x&gt;-v1.dkim.mail.microsoft</a:t>
            </a:r>
            <a:endParaRPr lang="en-US" sz="1000" dirty="0"/>
          </a:p>
        </p:txBody>
      </p:sp>
      <p:sp>
        <p:nvSpPr>
          <p:cNvPr id="31" name="Text 28"/>
          <p:cNvSpPr txBox="1"/>
          <p:nvPr/>
        </p:nvSpPr>
        <p:spPr>
          <a:xfrm>
            <a:off x="10332720" y="335584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731520" y="3355848"/>
            <a:ext cx="10789920" cy="0"/>
          </a:xfrm>
          <a:prstGeom prst="line">
            <a:avLst/>
          </a:prstGeom>
          <a:noFill/>
          <a:ln w="6350">
            <a:solidFill>
              <a:srgbClr val="DCE4EA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731520" y="3703320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</a:t>
            </a:r>
            <a:endParaRPr lang="en-US" sz="1050" dirty="0"/>
          </a:p>
        </p:txBody>
      </p:sp>
      <p:sp>
        <p:nvSpPr>
          <p:cNvPr id="34" name="Text 31"/>
          <p:cNvSpPr txBox="1"/>
          <p:nvPr/>
        </p:nvSpPr>
        <p:spPr>
          <a:xfrm>
            <a:off x="1508760" y="3703320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_dmarc</a:t>
            </a:r>
            <a:endParaRPr lang="en-US" sz="1050" dirty="0"/>
          </a:p>
        </p:txBody>
      </p:sp>
      <p:sp>
        <p:nvSpPr>
          <p:cNvPr id="35" name="Text 32"/>
          <p:cNvSpPr txBox="1"/>
          <p:nvPr/>
        </p:nvSpPr>
        <p:spPr>
          <a:xfrm>
            <a:off x="3657600" y="37033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v=DMARC1; p=quarantine; rua=mailto:&lt;monitor&gt;; adkim=r; aspf=r; fo=1</a:t>
            </a:r>
            <a:endParaRPr lang="en-US" sz="1000" dirty="0"/>
          </a:p>
        </p:txBody>
      </p:sp>
      <p:sp>
        <p:nvSpPr>
          <p:cNvPr id="36" name="Text 33"/>
          <p:cNvSpPr txBox="1"/>
          <p:nvPr/>
        </p:nvSpPr>
        <p:spPr>
          <a:xfrm>
            <a:off x="10332720" y="3703320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</a:t>
            </a:r>
            <a:endParaRPr lang="en-US" sz="1050" dirty="0"/>
          </a:p>
        </p:txBody>
      </p:sp>
      <p:sp>
        <p:nvSpPr>
          <p:cNvPr id="37" name="Shape 34"/>
          <p:cNvSpPr/>
          <p:nvPr/>
        </p:nvSpPr>
        <p:spPr>
          <a:xfrm>
            <a:off x="731520" y="3703320"/>
            <a:ext cx="10789920" cy="0"/>
          </a:xfrm>
          <a:prstGeom prst="line">
            <a:avLst/>
          </a:prstGeom>
          <a:noFill/>
          <a:ln w="6350">
            <a:solidFill>
              <a:srgbClr val="DCE4EA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731520" y="4050792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</a:t>
            </a:r>
            <a:endParaRPr lang="en-US" sz="1050" dirty="0"/>
          </a:p>
        </p:txBody>
      </p:sp>
      <p:sp>
        <p:nvSpPr>
          <p:cNvPr id="39" name="Text 36"/>
          <p:cNvSpPr txBox="1"/>
          <p:nvPr/>
        </p:nvSpPr>
        <p:spPr>
          <a:xfrm>
            <a:off x="1508760" y="4050792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_dmarc</a:t>
            </a:r>
            <a:endParaRPr lang="en-US" sz="1050" dirty="0"/>
          </a:p>
        </p:txBody>
      </p:sp>
      <p:sp>
        <p:nvSpPr>
          <p:cNvPr id="40" name="Text 37"/>
          <p:cNvSpPr txBox="1"/>
          <p:nvPr/>
        </p:nvSpPr>
        <p:spPr>
          <a:xfrm>
            <a:off x="3657600" y="4050792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v=DMARC1; p=reject; sp=reject; rua=mailto:&lt;monitor&gt;; adkim=r; aspf=r; fo=1</a:t>
            </a:r>
            <a:endParaRPr lang="en-US" sz="1000" dirty="0"/>
          </a:p>
        </p:txBody>
      </p:sp>
      <p:sp>
        <p:nvSpPr>
          <p:cNvPr id="41" name="Text 38"/>
          <p:cNvSpPr txBox="1"/>
          <p:nvPr/>
        </p:nvSpPr>
        <p:spPr>
          <a:xfrm>
            <a:off x="10332720" y="4050792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 to 45</a:t>
            </a:r>
            <a:endParaRPr lang="en-US" sz="1050" dirty="0"/>
          </a:p>
        </p:txBody>
      </p:sp>
      <p:sp>
        <p:nvSpPr>
          <p:cNvPr id="42" name="Shape 39"/>
          <p:cNvSpPr/>
          <p:nvPr/>
        </p:nvSpPr>
        <p:spPr>
          <a:xfrm>
            <a:off x="731520" y="4050792"/>
            <a:ext cx="10789920" cy="0"/>
          </a:xfrm>
          <a:prstGeom prst="line">
            <a:avLst/>
          </a:prstGeom>
          <a:noFill/>
          <a:ln w="6350">
            <a:solidFill>
              <a:srgbClr val="DCE4EA"/>
            </a:solidFill>
            <a:prstDash val="solid"/>
          </a:ln>
        </p:spPr>
      </p:sp>
      <p:sp>
        <p:nvSpPr>
          <p:cNvPr id="43" name="Text 40"/>
          <p:cNvSpPr txBox="1"/>
          <p:nvPr/>
        </p:nvSpPr>
        <p:spPr>
          <a:xfrm>
            <a:off x="731520" y="4398264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</a:t>
            </a:r>
            <a:endParaRPr lang="en-US" sz="1050" dirty="0"/>
          </a:p>
        </p:txBody>
      </p:sp>
      <p:sp>
        <p:nvSpPr>
          <p:cNvPr id="44" name="Text 41"/>
          <p:cNvSpPr txBox="1"/>
          <p:nvPr/>
        </p:nvSpPr>
        <p:spPr>
          <a:xfrm>
            <a:off x="1508760" y="4398264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_mta-sts</a:t>
            </a:r>
            <a:endParaRPr lang="en-US" sz="1050" dirty="0"/>
          </a:p>
        </p:txBody>
      </p:sp>
      <p:sp>
        <p:nvSpPr>
          <p:cNvPr id="45" name="Text 42"/>
          <p:cNvSpPr txBox="1"/>
          <p:nvPr/>
        </p:nvSpPr>
        <p:spPr>
          <a:xfrm>
            <a:off x="3657600" y="4398264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v=STSv1; id=20260920</a:t>
            </a:r>
            <a:endParaRPr lang="en-US" sz="1000" dirty="0"/>
          </a:p>
        </p:txBody>
      </p:sp>
      <p:sp>
        <p:nvSpPr>
          <p:cNvPr id="46" name="Text 43"/>
          <p:cNvSpPr txBox="1"/>
          <p:nvPr/>
        </p:nvSpPr>
        <p:spPr>
          <a:xfrm>
            <a:off x="10332720" y="4398264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7</a:t>
            </a:r>
            <a:endParaRPr lang="en-US" sz="1050" dirty="0"/>
          </a:p>
        </p:txBody>
      </p:sp>
      <p:sp>
        <p:nvSpPr>
          <p:cNvPr id="47" name="Shape 44"/>
          <p:cNvSpPr/>
          <p:nvPr/>
        </p:nvSpPr>
        <p:spPr>
          <a:xfrm>
            <a:off x="731520" y="4398264"/>
            <a:ext cx="10789920" cy="0"/>
          </a:xfrm>
          <a:prstGeom prst="line">
            <a:avLst/>
          </a:prstGeom>
          <a:noFill/>
          <a:ln w="6350">
            <a:solidFill>
              <a:srgbClr val="DCE4EA"/>
            </a:solidFill>
            <a:prstDash val="solid"/>
          </a:ln>
        </p:spPr>
      </p:sp>
      <p:sp>
        <p:nvSpPr>
          <p:cNvPr id="48" name="Text 45"/>
          <p:cNvSpPr txBox="1"/>
          <p:nvPr/>
        </p:nvSpPr>
        <p:spPr>
          <a:xfrm>
            <a:off x="731520" y="4745736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CNAME</a:t>
            </a:r>
            <a:endParaRPr lang="en-US" sz="1050" dirty="0"/>
          </a:p>
        </p:txBody>
      </p:sp>
      <p:sp>
        <p:nvSpPr>
          <p:cNvPr id="49" name="Text 46"/>
          <p:cNvSpPr txBox="1"/>
          <p:nvPr/>
        </p:nvSpPr>
        <p:spPr>
          <a:xfrm>
            <a:off x="1508760" y="4745736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mta-sts</a:t>
            </a:r>
            <a:endParaRPr lang="en-US" sz="1050" dirty="0"/>
          </a:p>
        </p:txBody>
      </p:sp>
      <p:sp>
        <p:nvSpPr>
          <p:cNvPr id="50" name="Text 47"/>
          <p:cNvSpPr txBox="1"/>
          <p:nvPr/>
        </p:nvSpPr>
        <p:spPr>
          <a:xfrm>
            <a:off x="3657600" y="4745736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&lt;policy host&gt;  (serves mode: testing, then enforce)</a:t>
            </a:r>
            <a:endParaRPr lang="en-US" sz="1000" dirty="0"/>
          </a:p>
        </p:txBody>
      </p:sp>
      <p:sp>
        <p:nvSpPr>
          <p:cNvPr id="51" name="Text 48"/>
          <p:cNvSpPr txBox="1"/>
          <p:nvPr/>
        </p:nvSpPr>
        <p:spPr>
          <a:xfrm>
            <a:off x="10332720" y="4745736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7</a:t>
            </a:r>
            <a:endParaRPr lang="en-US" sz="1050" dirty="0"/>
          </a:p>
        </p:txBody>
      </p:sp>
      <p:sp>
        <p:nvSpPr>
          <p:cNvPr id="52" name="Shape 49"/>
          <p:cNvSpPr/>
          <p:nvPr/>
        </p:nvSpPr>
        <p:spPr>
          <a:xfrm>
            <a:off x="731520" y="4745736"/>
            <a:ext cx="10789920" cy="0"/>
          </a:xfrm>
          <a:prstGeom prst="line">
            <a:avLst/>
          </a:prstGeom>
          <a:noFill/>
          <a:ln w="6350">
            <a:solidFill>
              <a:srgbClr val="DCE4EA"/>
            </a:solidFill>
            <a:prstDash val="solid"/>
          </a:ln>
        </p:spPr>
      </p:sp>
      <p:sp>
        <p:nvSpPr>
          <p:cNvPr id="53" name="Text 50"/>
          <p:cNvSpPr txBox="1"/>
          <p:nvPr/>
        </p:nvSpPr>
        <p:spPr>
          <a:xfrm>
            <a:off x="731520" y="5093208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</a:t>
            </a:r>
            <a:endParaRPr lang="en-US" sz="1050" dirty="0"/>
          </a:p>
        </p:txBody>
      </p:sp>
      <p:sp>
        <p:nvSpPr>
          <p:cNvPr id="54" name="Text 51"/>
          <p:cNvSpPr txBox="1"/>
          <p:nvPr/>
        </p:nvSpPr>
        <p:spPr>
          <a:xfrm>
            <a:off x="1508760" y="5093208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_smtp._tls</a:t>
            </a:r>
            <a:endParaRPr lang="en-US" sz="1050" dirty="0"/>
          </a:p>
        </p:txBody>
      </p:sp>
      <p:sp>
        <p:nvSpPr>
          <p:cNvPr id="55" name="Text 52"/>
          <p:cNvSpPr txBox="1"/>
          <p:nvPr/>
        </p:nvSpPr>
        <p:spPr>
          <a:xfrm>
            <a:off x="3657600" y="5093208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v=TLSRPTv1; rua=mailto:&lt;monitor&gt;</a:t>
            </a:r>
            <a:endParaRPr lang="en-US" sz="1000" dirty="0"/>
          </a:p>
        </p:txBody>
      </p:sp>
      <p:sp>
        <p:nvSpPr>
          <p:cNvPr id="56" name="Text 53"/>
          <p:cNvSpPr txBox="1"/>
          <p:nvPr/>
        </p:nvSpPr>
        <p:spPr>
          <a:xfrm>
            <a:off x="10332720" y="509320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7</a:t>
            </a:r>
            <a:endParaRPr lang="en-US" sz="1050" dirty="0"/>
          </a:p>
        </p:txBody>
      </p:sp>
      <p:sp>
        <p:nvSpPr>
          <p:cNvPr id="57" name="Shape 54"/>
          <p:cNvSpPr/>
          <p:nvPr/>
        </p:nvSpPr>
        <p:spPr>
          <a:xfrm>
            <a:off x="731520" y="5093208"/>
            <a:ext cx="10789920" cy="0"/>
          </a:xfrm>
          <a:prstGeom prst="line">
            <a:avLst/>
          </a:prstGeom>
          <a:noFill/>
          <a:ln w="6350">
            <a:solidFill>
              <a:srgbClr val="DCE4EA"/>
            </a:solidFill>
            <a:prstDash val="solid"/>
          </a:ln>
        </p:spPr>
      </p:sp>
      <p:sp>
        <p:nvSpPr>
          <p:cNvPr id="58" name="Text 55"/>
          <p:cNvSpPr txBox="1"/>
          <p:nvPr/>
        </p:nvSpPr>
        <p:spPr>
          <a:xfrm>
            <a:off x="731520" y="5440680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DS</a:t>
            </a:r>
            <a:endParaRPr lang="en-US" sz="1050" dirty="0"/>
          </a:p>
        </p:txBody>
      </p:sp>
      <p:sp>
        <p:nvSpPr>
          <p:cNvPr id="59" name="Text 56"/>
          <p:cNvSpPr txBox="1"/>
          <p:nvPr/>
        </p:nvSpPr>
        <p:spPr>
          <a:xfrm>
            <a:off x="1508760" y="5440680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(at registrar)</a:t>
            </a:r>
            <a:endParaRPr lang="en-US" sz="1050" dirty="0"/>
          </a:p>
        </p:txBody>
      </p:sp>
      <p:sp>
        <p:nvSpPr>
          <p:cNvPr id="60" name="Text 57"/>
          <p:cNvSpPr txBox="1"/>
          <p:nvPr/>
        </p:nvSpPr>
        <p:spPr>
          <a:xfrm>
            <a:off x="3657600" y="544068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Enable DNSSEC in Cloudflare, add DS at GoDaddy</a:t>
            </a:r>
            <a:endParaRPr lang="en-US" sz="1000" dirty="0"/>
          </a:p>
        </p:txBody>
      </p:sp>
      <p:sp>
        <p:nvSpPr>
          <p:cNvPr id="61" name="Text 58"/>
          <p:cNvSpPr txBox="1"/>
          <p:nvPr/>
        </p:nvSpPr>
        <p:spPr>
          <a:xfrm>
            <a:off x="10332720" y="5440680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</a:t>
            </a:r>
            <a:endParaRPr lang="en-US" sz="1050" dirty="0"/>
          </a:p>
        </p:txBody>
      </p:sp>
      <p:sp>
        <p:nvSpPr>
          <p:cNvPr id="62" name="Shape 59"/>
          <p:cNvSpPr/>
          <p:nvPr/>
        </p:nvSpPr>
        <p:spPr>
          <a:xfrm>
            <a:off x="731520" y="5440680"/>
            <a:ext cx="10789920" cy="0"/>
          </a:xfrm>
          <a:prstGeom prst="line">
            <a:avLst/>
          </a:prstGeom>
          <a:noFill/>
          <a:ln w="6350">
            <a:solidFill>
              <a:srgbClr val="DCE4EA"/>
            </a:solidFill>
            <a:prstDash val="solid"/>
          </a:ln>
        </p:spPr>
      </p:sp>
      <p:sp>
        <p:nvSpPr>
          <p:cNvPr id="63" name="Text 60"/>
          <p:cNvSpPr txBox="1"/>
          <p:nvPr/>
        </p:nvSpPr>
        <p:spPr>
          <a:xfrm>
            <a:off x="731520" y="5788152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</a:t>
            </a:r>
            <a:endParaRPr lang="en-US" sz="1050" dirty="0"/>
          </a:p>
        </p:txBody>
      </p:sp>
      <p:sp>
        <p:nvSpPr>
          <p:cNvPr id="64" name="Text 61"/>
          <p:cNvSpPr txBox="1"/>
          <p:nvPr/>
        </p:nvSpPr>
        <p:spPr>
          <a:xfrm>
            <a:off x="1508760" y="5788152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default._bimi</a:t>
            </a:r>
            <a:endParaRPr lang="en-US" sz="1050" dirty="0"/>
          </a:p>
        </p:txBody>
      </p:sp>
      <p:sp>
        <p:nvSpPr>
          <p:cNvPr id="65" name="Text 62"/>
          <p:cNvSpPr txBox="1"/>
          <p:nvPr/>
        </p:nvSpPr>
        <p:spPr>
          <a:xfrm>
            <a:off x="3657600" y="5788152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v=BIMI1; l=https://&lt;host&gt;/ability.svg; a=https://&lt;host&gt;/vmc.pem</a:t>
            </a:r>
            <a:endParaRPr lang="en-US" sz="1000" dirty="0"/>
          </a:p>
        </p:txBody>
      </p:sp>
      <p:sp>
        <p:nvSpPr>
          <p:cNvPr id="66" name="Text 63"/>
          <p:cNvSpPr txBox="1"/>
          <p:nvPr/>
        </p:nvSpPr>
        <p:spPr>
          <a:xfrm>
            <a:off x="10332720" y="5788152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45</a:t>
            </a:r>
            <a:endParaRPr lang="en-US" sz="1050" dirty="0"/>
          </a:p>
        </p:txBody>
      </p:sp>
      <p:sp>
        <p:nvSpPr>
          <p:cNvPr id="67" name="Shape 64"/>
          <p:cNvSpPr/>
          <p:nvPr/>
        </p:nvSpPr>
        <p:spPr>
          <a:xfrm>
            <a:off x="731520" y="5788152"/>
            <a:ext cx="10789920" cy="0"/>
          </a:xfrm>
          <a:prstGeom prst="line">
            <a:avLst/>
          </a:prstGeom>
          <a:noFill/>
          <a:ln w="6350">
            <a:solidFill>
              <a:srgbClr val="DCE4EA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  |  DAYS 4 TO 14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Harden the Microsoft 365 tenant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compromised mailbox can burn the domain overnight. These controls stop that.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920240"/>
            <a:ext cx="54406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77240" y="2148840"/>
            <a:ext cx="640080" cy="64008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859" y="2302459"/>
            <a:ext cx="332842" cy="332842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554480" y="22402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</a:t>
            </a:r>
            <a:endParaRPr lang="en-US" sz="1700" dirty="0"/>
          </a:p>
        </p:txBody>
      </p:sp>
      <p:sp>
        <p:nvSpPr>
          <p:cNvPr id="12" name="Text 8"/>
          <p:cNvSpPr txBox="1"/>
          <p:nvPr/>
        </p:nvSpPr>
        <p:spPr>
          <a:xfrm>
            <a:off x="1554480" y="2743200"/>
            <a:ext cx="4206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MFA for every user, no exceptions</a:t>
            </a:r>
            <a:endParaRPr lang="en-US" sz="12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legacy authentication</a:t>
            </a:r>
            <a:endParaRPr lang="en-US" sz="12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Disable SMTP AUTH except named service accounts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172200" y="1920240"/>
            <a:ext cx="54406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400800" y="2148840"/>
            <a:ext cx="640080" cy="64008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419" y="2302459"/>
            <a:ext cx="332842" cy="332842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7178040" y="22402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Outbound spam policy</a:t>
            </a:r>
            <a:endParaRPr lang="en-US" sz="1700" dirty="0"/>
          </a:p>
        </p:txBody>
      </p:sp>
      <p:sp>
        <p:nvSpPr>
          <p:cNvPr id="17" name="Text 12"/>
          <p:cNvSpPr txBox="1"/>
          <p:nvPr/>
        </p:nvSpPr>
        <p:spPr>
          <a:xfrm>
            <a:off x="7178040" y="2743200"/>
            <a:ext cx="4206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per-user external limits (for example 500/hour, 1,000/day)</a:t>
            </a:r>
            <a:endParaRPr lang="en-US" sz="12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 admins when a user is restricted</a:t>
            </a:r>
            <a:endParaRPr lang="en-US" sz="12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automatic external forwarding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548640" y="4069080"/>
            <a:ext cx="54406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777240" y="4297680"/>
            <a:ext cx="640080" cy="64008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59" y="4451299"/>
            <a:ext cx="332842" cy="332842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1554480" y="438912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</a:t>
            </a:r>
            <a:endParaRPr lang="en-US" sz="1700" dirty="0"/>
          </a:p>
        </p:txBody>
      </p:sp>
      <p:sp>
        <p:nvSpPr>
          <p:cNvPr id="22" name="Text 16"/>
          <p:cNvSpPr txBox="1"/>
          <p:nvPr/>
        </p:nvSpPr>
        <p:spPr>
          <a:xfrm>
            <a:off x="1554480" y="4892040"/>
            <a:ext cx="4206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Restricted users weekly</a:t>
            </a:r>
            <a:endParaRPr lang="en-US" sz="12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 on unusual outbound volume</a:t>
            </a:r>
            <a:endParaRPr lang="en-US" sz="12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trace export monthly</a:t>
            </a:r>
            <a:endParaRPr lang="en-US" sz="1250" dirty="0"/>
          </a:p>
        </p:txBody>
      </p:sp>
      <p:sp>
        <p:nvSpPr>
          <p:cNvPr id="23" name="Shape 17"/>
          <p:cNvSpPr/>
          <p:nvPr/>
        </p:nvSpPr>
        <p:spPr>
          <a:xfrm>
            <a:off x="6172200" y="4069080"/>
            <a:ext cx="54406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6400800" y="4297680"/>
            <a:ext cx="640080" cy="64008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4419" y="4451299"/>
            <a:ext cx="332842" cy="332842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7178040" y="438912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control</a:t>
            </a:r>
            <a:endParaRPr lang="en-US" sz="1700" dirty="0"/>
          </a:p>
        </p:txBody>
      </p:sp>
      <p:sp>
        <p:nvSpPr>
          <p:cNvPr id="27" name="Text 20"/>
          <p:cNvSpPr txBox="1"/>
          <p:nvPr/>
        </p:nvSpPr>
        <p:spPr>
          <a:xfrm>
            <a:off x="7178040" y="4892040"/>
            <a:ext cx="4206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full admin access to Defender and Exchange</a:t>
            </a:r>
            <a:endParaRPr lang="en-US" sz="12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billed via GoDaddy with limited control, move to a direct Microsoft tenant</a:t>
            </a:r>
            <a:endParaRPr lang="en-US" sz="12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stale mailboxes and shared inbox rules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  |  DAYS 7 TO 14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security and web trust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layer most domains skip. Banks and enterprise security gateways notice.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874520"/>
            <a:ext cx="69494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2057400"/>
            <a:ext cx="365760" cy="365760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325880" y="1874520"/>
            <a:ext cx="1645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MTA-STS</a:t>
            </a:r>
            <a:endParaRPr lang="en-US" sz="1400" dirty="0"/>
          </a:p>
        </p:txBody>
      </p:sp>
      <p:sp>
        <p:nvSpPr>
          <p:cNvPr id="11" name="Text 7"/>
          <p:cNvSpPr txBox="1"/>
          <p:nvPr/>
        </p:nvSpPr>
        <p:spPr>
          <a:xfrm>
            <a:off x="3017520" y="1874520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Forces other servers to deliver mail to you over verified TLS. Host policy file, start in testing, move to enforce after 14 days of clean TLS reports.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548640" y="2724912"/>
            <a:ext cx="69494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2907792"/>
            <a:ext cx="365760" cy="365760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325880" y="2724912"/>
            <a:ext cx="1645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TLS-RPT</a:t>
            </a:r>
            <a:endParaRPr lang="en-US" sz="1400" dirty="0"/>
          </a:p>
        </p:txBody>
      </p:sp>
      <p:sp>
        <p:nvSpPr>
          <p:cNvPr id="15" name="Text 10"/>
          <p:cNvSpPr txBox="1"/>
          <p:nvPr/>
        </p:nvSpPr>
        <p:spPr>
          <a:xfrm>
            <a:off x="3017520" y="2724912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reports of TLS failures when others send to you. Pairs with MTA-STS.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548640" y="3575304"/>
            <a:ext cx="69494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758184"/>
            <a:ext cx="365760" cy="365760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325880" y="3575304"/>
            <a:ext cx="1645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DNSSEC</a:t>
            </a:r>
            <a:endParaRPr lang="en-US" sz="1400" dirty="0"/>
          </a:p>
        </p:txBody>
      </p:sp>
      <p:sp>
        <p:nvSpPr>
          <p:cNvPr id="19" name="Text 13"/>
          <p:cNvSpPr txBox="1"/>
          <p:nvPr/>
        </p:nvSpPr>
        <p:spPr>
          <a:xfrm>
            <a:off x="3017520" y="3575304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Signs your DNS so records cannot be spoofed. One click in Cloudflare, then add the DS record at GoDaddy.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548640" y="4425696"/>
            <a:ext cx="69494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4608576"/>
            <a:ext cx="365760" cy="365760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1325880" y="4425696"/>
            <a:ext cx="1645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consistency</a:t>
            </a:r>
            <a:endParaRPr lang="en-US" sz="1400" dirty="0"/>
          </a:p>
        </p:txBody>
      </p:sp>
      <p:sp>
        <p:nvSpPr>
          <p:cNvPr id="23" name="Text 16"/>
          <p:cNvSpPr txBox="1"/>
          <p:nvPr/>
        </p:nvSpPr>
        <p:spPr>
          <a:xfrm>
            <a:off x="3017520" y="4425696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Proxy apex and www the same way through Cloudflare, HTTPS everywhere, redirect apex to www or reverse.</a:t>
            </a:r>
            <a:endParaRPr lang="en-US" sz="1100" dirty="0"/>
          </a:p>
        </p:txBody>
      </p:sp>
      <p:sp>
        <p:nvSpPr>
          <p:cNvPr id="24" name="Shape 17"/>
          <p:cNvSpPr/>
          <p:nvPr/>
        </p:nvSpPr>
        <p:spPr>
          <a:xfrm>
            <a:off x="548640" y="5276088"/>
            <a:ext cx="69494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5458968"/>
            <a:ext cx="365760" cy="365760"/>
          </a:xfrm>
          <a:prstGeom prst="rect">
            <a:avLst/>
          </a:prstGeom>
        </p:spPr>
      </p:pic>
      <p:sp>
        <p:nvSpPr>
          <p:cNvPr id="26" name="Text 18"/>
          <p:cNvSpPr txBox="1"/>
          <p:nvPr/>
        </p:nvSpPr>
        <p:spPr>
          <a:xfrm>
            <a:off x="1325880" y="5276088"/>
            <a:ext cx="1645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pages</a:t>
            </a:r>
            <a:endParaRPr lang="en-US" sz="1400" dirty="0"/>
          </a:p>
        </p:txBody>
      </p:sp>
      <p:sp>
        <p:nvSpPr>
          <p:cNvPr id="27" name="Text 19"/>
          <p:cNvSpPr txBox="1"/>
          <p:nvPr/>
        </p:nvSpPr>
        <p:spPr>
          <a:xfrm>
            <a:off x="3017520" y="5276088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address in footer, privacy notice, terms, contact page. Receivers and people both check.</a:t>
            </a:r>
            <a:endParaRPr lang="en-US" sz="1100" dirty="0"/>
          </a:p>
        </p:txBody>
      </p:sp>
      <p:sp>
        <p:nvSpPr>
          <p:cNvPr id="28" name="Shape 20"/>
          <p:cNvSpPr/>
          <p:nvPr/>
        </p:nvSpPr>
        <p:spPr>
          <a:xfrm>
            <a:off x="7863840" y="1874520"/>
            <a:ext cx="3749040" cy="4160520"/>
          </a:xfrm>
          <a:prstGeom prst="roundRect">
            <a:avLst>
              <a:gd name="adj" fmla="val 1951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29" name="Text 21"/>
          <p:cNvSpPr txBox="1"/>
          <p:nvPr/>
        </p:nvSpPr>
        <p:spPr>
          <a:xfrm>
            <a:off x="8046720" y="201168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MTA-STS WORKS</a:t>
            </a:r>
            <a:endParaRPr lang="en-US" sz="1000" dirty="0"/>
          </a:p>
        </p:txBody>
      </p:sp>
      <p:sp>
        <p:nvSpPr>
          <p:cNvPr id="30" name="Shape 22"/>
          <p:cNvSpPr/>
          <p:nvPr/>
        </p:nvSpPr>
        <p:spPr>
          <a:xfrm>
            <a:off x="8229600" y="242316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1" name="Text 23"/>
          <p:cNvSpPr txBox="1"/>
          <p:nvPr/>
        </p:nvSpPr>
        <p:spPr>
          <a:xfrm>
            <a:off x="8366760" y="247802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server</a:t>
            </a:r>
            <a:endParaRPr lang="en-US" sz="1250" dirty="0"/>
          </a:p>
        </p:txBody>
      </p:sp>
      <p:sp>
        <p:nvSpPr>
          <p:cNvPr id="32" name="Text 24"/>
          <p:cNvSpPr txBox="1"/>
          <p:nvPr/>
        </p:nvSpPr>
        <p:spPr>
          <a:xfrm>
            <a:off x="8366760" y="275234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looks up _mta-sts</a:t>
            </a:r>
            <a:endParaRPr lang="en-US" sz="1050" dirty="0"/>
          </a:p>
        </p:txBody>
      </p:sp>
      <p:sp>
        <p:nvSpPr>
          <p:cNvPr id="33" name="Shape 25"/>
          <p:cNvSpPr/>
          <p:nvPr/>
        </p:nvSpPr>
        <p:spPr>
          <a:xfrm>
            <a:off x="9738360" y="3081528"/>
            <a:ext cx="914" cy="19202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34" name="Shape 26"/>
          <p:cNvSpPr/>
          <p:nvPr/>
        </p:nvSpPr>
        <p:spPr>
          <a:xfrm>
            <a:off x="8229600" y="329184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5" name="Text 27"/>
          <p:cNvSpPr txBox="1"/>
          <p:nvPr/>
        </p:nvSpPr>
        <p:spPr>
          <a:xfrm>
            <a:off x="8366760" y="334670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Fetches policy</a:t>
            </a:r>
            <a:endParaRPr lang="en-US" sz="1250" dirty="0"/>
          </a:p>
        </p:txBody>
      </p:sp>
      <p:sp>
        <p:nvSpPr>
          <p:cNvPr id="36" name="Text 28"/>
          <p:cNvSpPr txBox="1"/>
          <p:nvPr/>
        </p:nvSpPr>
        <p:spPr>
          <a:xfrm>
            <a:off x="8366760" y="36210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mta-sts.abilityglobal.io</a:t>
            </a:r>
            <a:endParaRPr lang="en-US" sz="1050" dirty="0"/>
          </a:p>
        </p:txBody>
      </p:sp>
      <p:sp>
        <p:nvSpPr>
          <p:cNvPr id="37" name="Shape 29"/>
          <p:cNvSpPr/>
          <p:nvPr/>
        </p:nvSpPr>
        <p:spPr>
          <a:xfrm>
            <a:off x="9738360" y="3950208"/>
            <a:ext cx="914" cy="19202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38" name="Shape 30"/>
          <p:cNvSpPr/>
          <p:nvPr/>
        </p:nvSpPr>
        <p:spPr>
          <a:xfrm>
            <a:off x="8229600" y="416052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9" name="Text 31"/>
          <p:cNvSpPr txBox="1"/>
          <p:nvPr/>
        </p:nvSpPr>
        <p:spPr>
          <a:xfrm>
            <a:off x="8366760" y="421538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Checks MX + TLS cert</a:t>
            </a:r>
            <a:endParaRPr lang="en-US" sz="1250" dirty="0"/>
          </a:p>
        </p:txBody>
      </p:sp>
      <p:sp>
        <p:nvSpPr>
          <p:cNvPr id="40" name="Text 32"/>
          <p:cNvSpPr txBox="1"/>
          <p:nvPr/>
        </p:nvSpPr>
        <p:spPr>
          <a:xfrm>
            <a:off x="8366760" y="448970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matches policy</a:t>
            </a:r>
            <a:endParaRPr lang="en-US" sz="1050" dirty="0"/>
          </a:p>
        </p:txBody>
      </p:sp>
      <p:sp>
        <p:nvSpPr>
          <p:cNvPr id="41" name="Shape 33"/>
          <p:cNvSpPr/>
          <p:nvPr/>
        </p:nvSpPr>
        <p:spPr>
          <a:xfrm>
            <a:off x="9738360" y="4818888"/>
            <a:ext cx="914" cy="19202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42" name="Shape 34"/>
          <p:cNvSpPr/>
          <p:nvPr/>
        </p:nvSpPr>
        <p:spPr>
          <a:xfrm>
            <a:off x="8229600" y="502920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3" name="Text 35"/>
          <p:cNvSpPr txBox="1"/>
          <p:nvPr/>
        </p:nvSpPr>
        <p:spPr>
          <a:xfrm>
            <a:off x="8366760" y="508406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Delivers encrypted</a:t>
            </a:r>
            <a:endParaRPr lang="en-US" sz="1250" dirty="0"/>
          </a:p>
        </p:txBody>
      </p:sp>
      <p:sp>
        <p:nvSpPr>
          <p:cNvPr id="44" name="Text 36"/>
          <p:cNvSpPr txBox="1"/>
          <p:nvPr/>
        </p:nvSpPr>
        <p:spPr>
          <a:xfrm>
            <a:off x="8366760" y="535838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refuses if tampered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4  |  DAYS 2 TO 45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DMARC journey to reject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step moves only when reports show every legitimate sender passing aligned.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3749040"/>
            <a:ext cx="2057400" cy="1463040"/>
          </a:xfrm>
          <a:prstGeom prst="roundRect">
            <a:avLst>
              <a:gd name="adj" fmla="val 5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685800" y="38404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100" dirty="0"/>
          </a:p>
        </p:txBody>
      </p:sp>
      <p:sp>
        <p:nvSpPr>
          <p:cNvPr id="10" name="Text 7"/>
          <p:cNvSpPr txBox="1"/>
          <p:nvPr/>
        </p:nvSpPr>
        <p:spPr>
          <a:xfrm>
            <a:off x="685800" y="413308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p=quarantine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685800" y="46177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DKIM, no visibility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2807208" y="3337560"/>
            <a:ext cx="2057400" cy="1874520"/>
          </a:xfrm>
          <a:prstGeom prst="roundRect">
            <a:avLst>
              <a:gd name="adj" fmla="val 3902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2944368" y="34290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</a:t>
            </a:r>
            <a:endParaRPr lang="en-US" sz="1100" dirty="0"/>
          </a:p>
        </p:txBody>
      </p:sp>
      <p:sp>
        <p:nvSpPr>
          <p:cNvPr id="14" name="Text 11"/>
          <p:cNvSpPr txBox="1"/>
          <p:nvPr/>
        </p:nvSpPr>
        <p:spPr>
          <a:xfrm>
            <a:off x="2944368" y="372160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p=quarantine + rua</a:t>
            </a:r>
            <a:endParaRPr lang="en-US" sz="1200" dirty="0"/>
          </a:p>
        </p:txBody>
      </p:sp>
      <p:sp>
        <p:nvSpPr>
          <p:cNvPr id="15" name="Text 12"/>
          <p:cNvSpPr txBox="1"/>
          <p:nvPr/>
        </p:nvSpPr>
        <p:spPr>
          <a:xfrm>
            <a:off x="2944368" y="420624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 flowing to monitor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065776" y="2926080"/>
            <a:ext cx="2057400" cy="2286000"/>
          </a:xfrm>
          <a:prstGeom prst="roundRect">
            <a:avLst>
              <a:gd name="adj" fmla="val 3556"/>
            </a:avLst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5202936" y="3017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14</a:t>
            </a:r>
            <a:endParaRPr lang="en-US" sz="1100" dirty="0"/>
          </a:p>
        </p:txBody>
      </p:sp>
      <p:sp>
        <p:nvSpPr>
          <p:cNvPr id="18" name="Text 15"/>
          <p:cNvSpPr txBox="1"/>
          <p:nvPr/>
        </p:nvSpPr>
        <p:spPr>
          <a:xfrm>
            <a:off x="5202936" y="331012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100% aligned</a:t>
            </a:r>
            <a:endParaRPr lang="en-US" sz="1200" dirty="0"/>
          </a:p>
        </p:txBody>
      </p:sp>
      <p:sp>
        <p:nvSpPr>
          <p:cNvPr id="19" name="Text 16"/>
          <p:cNvSpPr txBox="1"/>
          <p:nvPr/>
        </p:nvSpPr>
        <p:spPr>
          <a:xfrm>
            <a:off x="5202936" y="379476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senders fixed, spoofing visible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7324344" y="2514600"/>
            <a:ext cx="2057400" cy="2697480"/>
          </a:xfrm>
          <a:prstGeom prst="roundRect">
            <a:avLst>
              <a:gd name="adj" fmla="val 3556"/>
            </a:avLst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7461504" y="26060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</a:t>
            </a:r>
            <a:endParaRPr lang="en-US" sz="1100" dirty="0"/>
          </a:p>
        </p:txBody>
      </p:sp>
      <p:sp>
        <p:nvSpPr>
          <p:cNvPr id="22" name="Text 19"/>
          <p:cNvSpPr txBox="1"/>
          <p:nvPr/>
        </p:nvSpPr>
        <p:spPr>
          <a:xfrm>
            <a:off x="7461504" y="289864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SPF -all</a:t>
            </a:r>
            <a:endParaRPr lang="en-US" sz="1200" dirty="0"/>
          </a:p>
        </p:txBody>
      </p:sp>
      <p:sp>
        <p:nvSpPr>
          <p:cNvPr id="23" name="Text 20"/>
          <p:cNvSpPr txBox="1"/>
          <p:nvPr/>
        </p:nvSpPr>
        <p:spPr>
          <a:xfrm>
            <a:off x="7461504" y="33832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fail for unlisted IPs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9582912" y="2103120"/>
            <a:ext cx="2057400" cy="3108960"/>
          </a:xfrm>
          <a:prstGeom prst="roundRect">
            <a:avLst>
              <a:gd name="adj" fmla="val 3556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9720072" y="21945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 to 45</a:t>
            </a:r>
            <a:endParaRPr lang="en-US" sz="1100" dirty="0"/>
          </a:p>
        </p:txBody>
      </p:sp>
      <p:sp>
        <p:nvSpPr>
          <p:cNvPr id="26" name="Text 23"/>
          <p:cNvSpPr txBox="1"/>
          <p:nvPr/>
        </p:nvSpPr>
        <p:spPr>
          <a:xfrm>
            <a:off x="9720072" y="248716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p=reject; sp=reject</a:t>
            </a:r>
            <a:endParaRPr lang="en-US" sz="1200" dirty="0"/>
          </a:p>
        </p:txBody>
      </p:sp>
      <p:sp>
        <p:nvSpPr>
          <p:cNvPr id="27" name="Text 24"/>
          <p:cNvSpPr txBox="1"/>
          <p:nvPr/>
        </p:nvSpPr>
        <p:spPr>
          <a:xfrm>
            <a:off x="9720072" y="297180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spoofed mail refused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548640" y="5532120"/>
            <a:ext cx="1106424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9" name="Text 26"/>
          <p:cNvSpPr txBox="1"/>
          <p:nvPr/>
        </p:nvSpPr>
        <p:spPr>
          <a:xfrm>
            <a:off x="777240" y="553212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Rollback rule: if a legitimate source starts failing after reject, drop back to quarantine for that week, fix the source, then return to reject.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5  |  DAYS 1 TO 45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Rebuild sender reputation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 gets you through the door. Reputation keeps you in the inbox.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920240"/>
            <a:ext cx="5440680" cy="4206240"/>
          </a:xfrm>
          <a:prstGeom prst="roundRect">
            <a:avLst>
              <a:gd name="adj" fmla="val 1739"/>
            </a:avLst>
          </a:prstGeom>
          <a:solidFill>
            <a:srgbClr val="E2F3E8"/>
          </a:solidFill>
          <a:ln w="9525">
            <a:solidFill>
              <a:srgbClr val="E2F3E8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2296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822960" y="2468880"/>
            <a:ext cx="49377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person-to-person mail from abilityglobal.io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threads with people who reply: clients, partners, team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frequent contacts to move you out of junk and reply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signatures: text, no image banners or tracking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Links only to abilityglobal.io, never shorteners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inactive or bouncing addresses from CRM sync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172200" y="1920240"/>
            <a:ext cx="5440680" cy="4206240"/>
          </a:xfrm>
          <a:prstGeom prst="roundRect">
            <a:avLst>
              <a:gd name="adj" fmla="val 1739"/>
            </a:avLst>
          </a:prstGeom>
          <a:solidFill>
            <a:srgbClr val="F8E4E3"/>
          </a:solidFill>
          <a:ln w="9525">
            <a:solidFill>
              <a:srgbClr val="F8E4E3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644652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</a:t>
            </a:r>
            <a:endParaRPr lang="en-US" sz="1300" dirty="0"/>
          </a:p>
        </p:txBody>
      </p:sp>
      <p:sp>
        <p:nvSpPr>
          <p:cNvPr id="13" name="Text 10"/>
          <p:cNvSpPr txBox="1"/>
          <p:nvPr/>
        </p:nvSpPr>
        <p:spPr>
          <a:xfrm>
            <a:off x="6446520" y="2468880"/>
            <a:ext cx="49377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Newsletters or mass mail from Outlook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Cold outreach from the root domain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BCC blasts to large lists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Attachments to new contacts (send links instead)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Open-tracking pixels in personal mail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Auto-forwarding all mail to external inboxes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matrix and pass marks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at the end of each phase and weekly after. Every row must be green to call the domain perfect.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874520"/>
            <a:ext cx="11064240" cy="402336"/>
          </a:xfrm>
          <a:prstGeom prst="roundRect">
            <a:avLst>
              <a:gd name="adj" fmla="val 18182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47672"/>
            <a:ext cx="256032" cy="256032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097280" y="1874520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mail-tester.com</a:t>
            </a:r>
            <a:endParaRPr lang="en-US" sz="1300" dirty="0"/>
          </a:p>
        </p:txBody>
      </p:sp>
      <p:sp>
        <p:nvSpPr>
          <p:cNvPr id="11" name="Text 7"/>
          <p:cNvSpPr txBox="1"/>
          <p:nvPr/>
        </p:nvSpPr>
        <p:spPr>
          <a:xfrm>
            <a:off x="5394960" y="1874520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score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8366760" y="1938528"/>
            <a:ext cx="31089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8366760" y="193852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548640" y="2340864"/>
            <a:ext cx="11064240" cy="402336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414016"/>
            <a:ext cx="256032" cy="256032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1097280" y="2340864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headers (Gmail, Outlook)</a:t>
            </a:r>
            <a:endParaRPr lang="en-US" sz="1300" dirty="0"/>
          </a:p>
        </p:txBody>
      </p:sp>
      <p:sp>
        <p:nvSpPr>
          <p:cNvPr id="17" name="Text 12"/>
          <p:cNvSpPr txBox="1"/>
          <p:nvPr/>
        </p:nvSpPr>
        <p:spPr>
          <a:xfrm>
            <a:off x="5394960" y="2340864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spf, dkim, dmarc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8366760" y="2404872"/>
            <a:ext cx="31089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19" name="Text 14"/>
          <p:cNvSpPr txBox="1"/>
          <p:nvPr/>
        </p:nvSpPr>
        <p:spPr>
          <a:xfrm>
            <a:off x="8366760" y="240487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pass, DKIM d=abilityglobal.io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548640" y="2807208"/>
            <a:ext cx="11064240" cy="402336"/>
          </a:xfrm>
          <a:prstGeom prst="roundRect">
            <a:avLst>
              <a:gd name="adj" fmla="val 18182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880360"/>
            <a:ext cx="256032" cy="256032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1097280" y="2807208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MXToolbox Domain Health</a:t>
            </a:r>
            <a:endParaRPr lang="en-US" sz="1300" dirty="0"/>
          </a:p>
        </p:txBody>
      </p:sp>
      <p:sp>
        <p:nvSpPr>
          <p:cNvPr id="23" name="Text 17"/>
          <p:cNvSpPr txBox="1"/>
          <p:nvPr/>
        </p:nvSpPr>
        <p:spPr>
          <a:xfrm>
            <a:off x="5394960" y="2807208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and warnings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8366760" y="2871216"/>
            <a:ext cx="31089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25" name="Text 19"/>
          <p:cNvSpPr txBox="1"/>
          <p:nvPr/>
        </p:nvSpPr>
        <p:spPr>
          <a:xfrm>
            <a:off x="8366760" y="287121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errors, 0 warnings</a:t>
            </a:r>
            <a:endParaRPr lang="en-US" sz="1050" dirty="0"/>
          </a:p>
        </p:txBody>
      </p:sp>
      <p:sp>
        <p:nvSpPr>
          <p:cNvPr id="26" name="Shape 20"/>
          <p:cNvSpPr/>
          <p:nvPr/>
        </p:nvSpPr>
        <p:spPr>
          <a:xfrm>
            <a:off x="548640" y="3273552"/>
            <a:ext cx="11064240" cy="402336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346704"/>
            <a:ext cx="256032" cy="256032"/>
          </a:xfrm>
          <a:prstGeom prst="rect">
            <a:avLst/>
          </a:prstGeom>
        </p:spPr>
      </p:pic>
      <p:sp>
        <p:nvSpPr>
          <p:cNvPr id="28" name="Text 21"/>
          <p:cNvSpPr txBox="1"/>
          <p:nvPr/>
        </p:nvSpPr>
        <p:spPr>
          <a:xfrm>
            <a:off x="1097280" y="3273552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MXToolbox Blacklist + Spamhaus DBL</a:t>
            </a:r>
            <a:endParaRPr lang="en-US" sz="1300" dirty="0"/>
          </a:p>
        </p:txBody>
      </p:sp>
      <p:sp>
        <p:nvSpPr>
          <p:cNvPr id="29" name="Text 22"/>
          <p:cNvSpPr txBox="1"/>
          <p:nvPr/>
        </p:nvSpPr>
        <p:spPr>
          <a:xfrm>
            <a:off x="5394960" y="327355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Listings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8366760" y="3337560"/>
            <a:ext cx="31089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31" name="Text 24"/>
          <p:cNvSpPr txBox="1"/>
          <p:nvPr/>
        </p:nvSpPr>
        <p:spPr>
          <a:xfrm>
            <a:off x="8366760" y="33375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050" dirty="0"/>
          </a:p>
        </p:txBody>
      </p:sp>
      <p:sp>
        <p:nvSpPr>
          <p:cNvPr id="32" name="Shape 25"/>
          <p:cNvSpPr/>
          <p:nvPr/>
        </p:nvSpPr>
        <p:spPr>
          <a:xfrm>
            <a:off x="548640" y="3739896"/>
            <a:ext cx="11064240" cy="402336"/>
          </a:xfrm>
          <a:prstGeom prst="roundRect">
            <a:avLst>
              <a:gd name="adj" fmla="val 18182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pic>
        <p:nvPicPr>
          <p:cNvPr id="3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3813048"/>
            <a:ext cx="256032" cy="256032"/>
          </a:xfrm>
          <a:prstGeom prst="rect">
            <a:avLst/>
          </a:prstGeom>
        </p:spPr>
      </p:pic>
      <p:sp>
        <p:nvSpPr>
          <p:cNvPr id="34" name="Text 26"/>
          <p:cNvSpPr txBox="1"/>
          <p:nvPr/>
        </p:nvSpPr>
        <p:spPr>
          <a:xfrm>
            <a:off x="1097280" y="3739896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Postmaster Tools</a:t>
            </a:r>
            <a:endParaRPr lang="en-US" sz="1300" dirty="0"/>
          </a:p>
        </p:txBody>
      </p:sp>
      <p:sp>
        <p:nvSpPr>
          <p:cNvPr id="35" name="Text 27"/>
          <p:cNvSpPr txBox="1"/>
          <p:nvPr/>
        </p:nvSpPr>
        <p:spPr>
          <a:xfrm>
            <a:off x="5394960" y="3739896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Spam rate  |  compliance</a:t>
            </a:r>
            <a:endParaRPr lang="en-US" sz="1200" dirty="0"/>
          </a:p>
        </p:txBody>
      </p:sp>
      <p:sp>
        <p:nvSpPr>
          <p:cNvPr id="36" name="Shape 28"/>
          <p:cNvSpPr/>
          <p:nvPr/>
        </p:nvSpPr>
        <p:spPr>
          <a:xfrm>
            <a:off x="8366760" y="3803904"/>
            <a:ext cx="31089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37" name="Text 29"/>
          <p:cNvSpPr txBox="1"/>
          <p:nvPr/>
        </p:nvSpPr>
        <p:spPr>
          <a:xfrm>
            <a:off x="8366760" y="380390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0.1%  |  all pass</a:t>
            </a:r>
            <a:endParaRPr lang="en-US" sz="1050" dirty="0"/>
          </a:p>
        </p:txBody>
      </p:sp>
      <p:sp>
        <p:nvSpPr>
          <p:cNvPr id="38" name="Shape 30"/>
          <p:cNvSpPr/>
          <p:nvPr/>
        </p:nvSpPr>
        <p:spPr>
          <a:xfrm>
            <a:off x="548640" y="4206240"/>
            <a:ext cx="11064240" cy="402336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pic>
        <p:nvPicPr>
          <p:cNvPr id="3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4279392"/>
            <a:ext cx="256032" cy="256032"/>
          </a:xfrm>
          <a:prstGeom prst="rect">
            <a:avLst/>
          </a:prstGeom>
        </p:spPr>
      </p:pic>
      <p:sp>
        <p:nvSpPr>
          <p:cNvPr id="40" name="Text 31"/>
          <p:cNvSpPr txBox="1"/>
          <p:nvPr/>
        </p:nvSpPr>
        <p:spPr>
          <a:xfrm>
            <a:off x="1097280" y="4206240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 monitor</a:t>
            </a:r>
            <a:endParaRPr lang="en-US" sz="1300" dirty="0"/>
          </a:p>
        </p:txBody>
      </p:sp>
      <p:sp>
        <p:nvSpPr>
          <p:cNvPr id="41" name="Text 32"/>
          <p:cNvSpPr txBox="1"/>
          <p:nvPr/>
        </p:nvSpPr>
        <p:spPr>
          <a:xfrm>
            <a:off x="5394960" y="4206240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pass rate</a:t>
            </a:r>
            <a:endParaRPr lang="en-US" sz="1200" dirty="0"/>
          </a:p>
        </p:txBody>
      </p:sp>
      <p:sp>
        <p:nvSpPr>
          <p:cNvPr id="42" name="Shape 33"/>
          <p:cNvSpPr/>
          <p:nvPr/>
        </p:nvSpPr>
        <p:spPr>
          <a:xfrm>
            <a:off x="8366760" y="4270248"/>
            <a:ext cx="31089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43" name="Text 34"/>
          <p:cNvSpPr txBox="1"/>
          <p:nvPr/>
        </p:nvSpPr>
        <p:spPr>
          <a:xfrm>
            <a:off x="8366760" y="4270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99%+ of legitimate volume</a:t>
            </a:r>
            <a:endParaRPr lang="en-US" sz="1050" dirty="0"/>
          </a:p>
        </p:txBody>
      </p:sp>
      <p:sp>
        <p:nvSpPr>
          <p:cNvPr id="44" name="Shape 35"/>
          <p:cNvSpPr/>
          <p:nvPr/>
        </p:nvSpPr>
        <p:spPr>
          <a:xfrm>
            <a:off x="548640" y="4672584"/>
            <a:ext cx="11064240" cy="402336"/>
          </a:xfrm>
          <a:prstGeom prst="roundRect">
            <a:avLst>
              <a:gd name="adj" fmla="val 18182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pic>
        <p:nvPicPr>
          <p:cNvPr id="4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4745736"/>
            <a:ext cx="256032" cy="256032"/>
          </a:xfrm>
          <a:prstGeom prst="rect">
            <a:avLst/>
          </a:prstGeom>
        </p:spPr>
      </p:pic>
      <p:sp>
        <p:nvSpPr>
          <p:cNvPr id="46" name="Text 36"/>
          <p:cNvSpPr txBox="1"/>
          <p:nvPr/>
        </p:nvSpPr>
        <p:spPr>
          <a:xfrm>
            <a:off x="1097280" y="4672584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TLS-RPT reports</a:t>
            </a:r>
            <a:endParaRPr lang="en-US" sz="1300" dirty="0"/>
          </a:p>
        </p:txBody>
      </p:sp>
      <p:sp>
        <p:nvSpPr>
          <p:cNvPr id="47" name="Text 37"/>
          <p:cNvSpPr txBox="1"/>
          <p:nvPr/>
        </p:nvSpPr>
        <p:spPr>
          <a:xfrm>
            <a:off x="5394960" y="4672584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Failed sessions</a:t>
            </a:r>
            <a:endParaRPr lang="en-US" sz="1200" dirty="0"/>
          </a:p>
        </p:txBody>
      </p:sp>
      <p:sp>
        <p:nvSpPr>
          <p:cNvPr id="48" name="Shape 38"/>
          <p:cNvSpPr/>
          <p:nvPr/>
        </p:nvSpPr>
        <p:spPr>
          <a:xfrm>
            <a:off x="8366760" y="4736592"/>
            <a:ext cx="31089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49" name="Text 39"/>
          <p:cNvSpPr txBox="1"/>
          <p:nvPr/>
        </p:nvSpPr>
        <p:spPr>
          <a:xfrm>
            <a:off x="8366760" y="473659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over 14 days</a:t>
            </a:r>
            <a:endParaRPr lang="en-US" sz="1050" dirty="0"/>
          </a:p>
        </p:txBody>
      </p:sp>
      <p:sp>
        <p:nvSpPr>
          <p:cNvPr id="50" name="Shape 40"/>
          <p:cNvSpPr/>
          <p:nvPr/>
        </p:nvSpPr>
        <p:spPr>
          <a:xfrm>
            <a:off x="548640" y="5138928"/>
            <a:ext cx="11064240" cy="402336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pic>
        <p:nvPicPr>
          <p:cNvPr id="51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5212080"/>
            <a:ext cx="256032" cy="256032"/>
          </a:xfrm>
          <a:prstGeom prst="rect">
            <a:avLst/>
          </a:prstGeom>
        </p:spPr>
      </p:pic>
      <p:sp>
        <p:nvSpPr>
          <p:cNvPr id="52" name="Text 41"/>
          <p:cNvSpPr txBox="1"/>
          <p:nvPr/>
        </p:nvSpPr>
        <p:spPr>
          <a:xfrm>
            <a:off x="1097280" y="5138928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Hardenize or internet.nl mail test</a:t>
            </a:r>
            <a:endParaRPr lang="en-US" sz="1300" dirty="0"/>
          </a:p>
        </p:txBody>
      </p:sp>
      <p:sp>
        <p:nvSpPr>
          <p:cNvPr id="53" name="Text 42"/>
          <p:cNvSpPr txBox="1"/>
          <p:nvPr/>
        </p:nvSpPr>
        <p:spPr>
          <a:xfrm>
            <a:off x="5394960" y="5138928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standards</a:t>
            </a:r>
            <a:endParaRPr lang="en-US" sz="1200" dirty="0"/>
          </a:p>
        </p:txBody>
      </p:sp>
      <p:sp>
        <p:nvSpPr>
          <p:cNvPr id="54" name="Shape 43"/>
          <p:cNvSpPr/>
          <p:nvPr/>
        </p:nvSpPr>
        <p:spPr>
          <a:xfrm>
            <a:off x="8366760" y="5202936"/>
            <a:ext cx="31089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55" name="Text 44"/>
          <p:cNvSpPr txBox="1"/>
          <p:nvPr/>
        </p:nvSpPr>
        <p:spPr>
          <a:xfrm>
            <a:off x="8366760" y="520293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green</a:t>
            </a:r>
            <a:endParaRPr lang="en-US" sz="1050" dirty="0"/>
          </a:p>
        </p:txBody>
      </p:sp>
      <p:sp>
        <p:nvSpPr>
          <p:cNvPr id="56" name="Shape 45"/>
          <p:cNvSpPr/>
          <p:nvPr/>
        </p:nvSpPr>
        <p:spPr>
          <a:xfrm>
            <a:off x="548640" y="5605272"/>
            <a:ext cx="11064240" cy="402336"/>
          </a:xfrm>
          <a:prstGeom prst="roundRect">
            <a:avLst>
              <a:gd name="adj" fmla="val 18182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pic>
        <p:nvPicPr>
          <p:cNvPr id="5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5678424"/>
            <a:ext cx="256032" cy="256032"/>
          </a:xfrm>
          <a:prstGeom prst="rect">
            <a:avLst/>
          </a:prstGeom>
        </p:spPr>
      </p:pic>
      <p:sp>
        <p:nvSpPr>
          <p:cNvPr id="58" name="Text 46"/>
          <p:cNvSpPr txBox="1"/>
          <p:nvPr/>
        </p:nvSpPr>
        <p:spPr>
          <a:xfrm>
            <a:off x="1097280" y="5605272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inbox placement</a:t>
            </a:r>
            <a:endParaRPr lang="en-US" sz="1300" dirty="0"/>
          </a:p>
        </p:txBody>
      </p:sp>
      <p:sp>
        <p:nvSpPr>
          <p:cNvPr id="59" name="Text 47"/>
          <p:cNvSpPr txBox="1"/>
          <p:nvPr/>
        </p:nvSpPr>
        <p:spPr>
          <a:xfrm>
            <a:off x="5394960" y="560527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inbox rate</a:t>
            </a:r>
            <a:endParaRPr lang="en-US" sz="1200" dirty="0"/>
          </a:p>
        </p:txBody>
      </p:sp>
      <p:sp>
        <p:nvSpPr>
          <p:cNvPr id="60" name="Shape 48"/>
          <p:cNvSpPr/>
          <p:nvPr/>
        </p:nvSpPr>
        <p:spPr>
          <a:xfrm>
            <a:off x="8366760" y="5669280"/>
            <a:ext cx="31089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61" name="Text 49"/>
          <p:cNvSpPr txBox="1"/>
          <p:nvPr/>
        </p:nvSpPr>
        <p:spPr>
          <a:xfrm>
            <a:off x="8366760" y="566928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90%+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DDF0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31520" y="21031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</a:t>
            </a:r>
            <a:endParaRPr lang="en-US" sz="1400" dirty="0"/>
          </a:p>
        </p:txBody>
      </p:sp>
      <p:sp>
        <p:nvSpPr>
          <p:cNvPr id="4" name="Text 1"/>
          <p:cNvSpPr txBox="1"/>
          <p:nvPr/>
        </p:nvSpPr>
        <p:spPr>
          <a:xfrm>
            <a:off x="731520" y="251460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readiness</a:t>
            </a:r>
            <a:endParaRPr lang="en-US" sz="4800" dirty="0"/>
          </a:p>
        </p:txBody>
      </p:sp>
      <p:sp>
        <p:nvSpPr>
          <p:cNvPr id="5" name="Text 2"/>
          <p:cNvSpPr txBox="1"/>
          <p:nvPr/>
        </p:nvSpPr>
        <p:spPr>
          <a:xfrm>
            <a:off x="731520" y="365760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 health protects the brand. This part makes large-volume sending safe without putting abilityglobal.io at risk.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8503920" y="1828800"/>
            <a:ext cx="2926080" cy="29260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0" y="2651760"/>
            <a:ext cx="1280160" cy="12801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DEFINITIONS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kinds of bulk email, three homes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Mixing them on one domain is how brands end up in spam. Each stream gets its own reputation lane.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965960"/>
            <a:ext cx="3520440" cy="352044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22960" y="2194560"/>
            <a:ext cx="731520" cy="73152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525" y="2370125"/>
            <a:ext cx="380390" cy="380390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22960" y="306324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Opt-in marketing</a:t>
            </a:r>
            <a:endParaRPr lang="en-US" sz="2000" dirty="0"/>
          </a:p>
        </p:txBody>
      </p:sp>
      <p:sp>
        <p:nvSpPr>
          <p:cNvPr id="12" name="Text 8"/>
          <p:cNvSpPr txBox="1"/>
          <p:nvPr/>
        </p:nvSpPr>
        <p:spPr>
          <a:xfrm>
            <a:off x="822960" y="352044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Newsletters, product launches (OrviQ, Novara HR), event invites, client updates</a:t>
            </a:r>
            <a:endParaRPr lang="en-US" sz="1200" dirty="0"/>
          </a:p>
        </p:txBody>
      </p:sp>
      <p:sp>
        <p:nvSpPr>
          <p:cNvPr id="13" name="Text 9"/>
          <p:cNvSpPr txBox="1"/>
          <p:nvPr/>
        </p:nvSpPr>
        <p:spPr>
          <a:xfrm>
            <a:off x="822960" y="443484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SENDS FROM</a:t>
            </a:r>
            <a:endParaRPr lang="en-US" sz="950" dirty="0"/>
          </a:p>
        </p:txBody>
      </p:sp>
      <p:sp>
        <p:nvSpPr>
          <p:cNvPr id="14" name="Text 10"/>
          <p:cNvSpPr txBox="1"/>
          <p:nvPr/>
        </p:nvSpPr>
        <p:spPr>
          <a:xfrm>
            <a:off x="822960" y="466344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news.abilityglobal.io</a:t>
            </a:r>
            <a:endParaRPr lang="en-US" sz="1250" dirty="0"/>
          </a:p>
        </p:txBody>
      </p:sp>
      <p:sp>
        <p:nvSpPr>
          <p:cNvPr id="15" name="Text 11"/>
          <p:cNvSpPr txBox="1"/>
          <p:nvPr/>
        </p:nvSpPr>
        <p:spPr>
          <a:xfrm>
            <a:off x="822960" y="49834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email platform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4297680" y="1965960"/>
            <a:ext cx="3520440" cy="352044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4572000" y="2194560"/>
            <a:ext cx="731520" cy="73152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565" y="2370125"/>
            <a:ext cx="380390" cy="380390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4572000" y="306324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Transactional</a:t>
            </a:r>
            <a:endParaRPr lang="en-US" sz="2000" dirty="0"/>
          </a:p>
        </p:txBody>
      </p:sp>
      <p:sp>
        <p:nvSpPr>
          <p:cNvPr id="20" name="Text 15"/>
          <p:cNvSpPr txBox="1"/>
          <p:nvPr/>
        </p:nvSpPr>
        <p:spPr>
          <a:xfrm>
            <a:off x="4572000" y="352044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Password resets, HR and GRC platform notifications, invoices, alerts</a:t>
            </a:r>
            <a:endParaRPr lang="en-US" sz="1200" dirty="0"/>
          </a:p>
        </p:txBody>
      </p:sp>
      <p:sp>
        <p:nvSpPr>
          <p:cNvPr id="21" name="Text 16"/>
          <p:cNvSpPr txBox="1"/>
          <p:nvPr/>
        </p:nvSpPr>
        <p:spPr>
          <a:xfrm>
            <a:off x="4572000" y="443484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SENDS FROM</a:t>
            </a:r>
            <a:endParaRPr lang="en-US" sz="950" dirty="0"/>
          </a:p>
        </p:txBody>
      </p:sp>
      <p:sp>
        <p:nvSpPr>
          <p:cNvPr id="22" name="Text 17"/>
          <p:cNvSpPr txBox="1"/>
          <p:nvPr/>
        </p:nvSpPr>
        <p:spPr>
          <a:xfrm>
            <a:off x="4572000" y="466344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2F6F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notify.abilityglobal.io</a:t>
            </a:r>
            <a:endParaRPr lang="en-US" sz="1250" dirty="0"/>
          </a:p>
        </p:txBody>
      </p:sp>
      <p:sp>
        <p:nvSpPr>
          <p:cNvPr id="23" name="Text 18"/>
          <p:cNvSpPr txBox="1"/>
          <p:nvPr/>
        </p:nvSpPr>
        <p:spPr>
          <a:xfrm>
            <a:off x="4572000" y="49834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Transactional sender</a:t>
            </a:r>
            <a:endParaRPr lang="en-US" sz="1150" dirty="0"/>
          </a:p>
        </p:txBody>
      </p:sp>
      <p:sp>
        <p:nvSpPr>
          <p:cNvPr id="24" name="Shape 19"/>
          <p:cNvSpPr/>
          <p:nvPr/>
        </p:nvSpPr>
        <p:spPr>
          <a:xfrm>
            <a:off x="8046720" y="1965960"/>
            <a:ext cx="3520440" cy="352044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5" name="Shape 20"/>
          <p:cNvSpPr/>
          <p:nvPr/>
        </p:nvSpPr>
        <p:spPr>
          <a:xfrm>
            <a:off x="8321040" y="2194560"/>
            <a:ext cx="731520" cy="73152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05" y="2370125"/>
            <a:ext cx="380390" cy="380390"/>
          </a:xfrm>
          <a:prstGeom prst="rect">
            <a:avLst/>
          </a:prstGeom>
        </p:spPr>
      </p:pic>
      <p:sp>
        <p:nvSpPr>
          <p:cNvPr id="27" name="Text 21"/>
          <p:cNvSpPr txBox="1"/>
          <p:nvPr/>
        </p:nvSpPr>
        <p:spPr>
          <a:xfrm>
            <a:off x="8321040" y="306324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Cold outreach</a:t>
            </a:r>
            <a:endParaRPr lang="en-US" sz="2000" dirty="0"/>
          </a:p>
        </p:txBody>
      </p:sp>
      <p:sp>
        <p:nvSpPr>
          <p:cNvPr id="28" name="Text 22"/>
          <p:cNvSpPr txBox="1"/>
          <p:nvPr/>
        </p:nvSpPr>
        <p:spPr>
          <a:xfrm>
            <a:off x="8321040" y="352044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First-touch prospecting emails to people who have not opted in</a:t>
            </a:r>
            <a:endParaRPr lang="en-US" sz="1200" dirty="0"/>
          </a:p>
        </p:txBody>
      </p:sp>
      <p:sp>
        <p:nvSpPr>
          <p:cNvPr id="29" name="Text 23"/>
          <p:cNvSpPr txBox="1"/>
          <p:nvPr/>
        </p:nvSpPr>
        <p:spPr>
          <a:xfrm>
            <a:off x="8321040" y="443484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SENDS FROM</a:t>
            </a:r>
            <a:endParaRPr lang="en-US" sz="950" dirty="0"/>
          </a:p>
        </p:txBody>
      </p:sp>
      <p:sp>
        <p:nvSpPr>
          <p:cNvPr id="30" name="Text 24"/>
          <p:cNvSpPr txBox="1"/>
          <p:nvPr/>
        </p:nvSpPr>
        <p:spPr>
          <a:xfrm>
            <a:off x="8321040" y="466344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D98A1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Separate sending domains</a:t>
            </a:r>
            <a:endParaRPr lang="en-US" sz="1250" dirty="0"/>
          </a:p>
        </p:txBody>
      </p:sp>
      <p:sp>
        <p:nvSpPr>
          <p:cNvPr id="31" name="Text 25"/>
          <p:cNvSpPr txBox="1"/>
          <p:nvPr/>
        </p:nvSpPr>
        <p:spPr>
          <a:xfrm>
            <a:off x="8321040" y="49834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Outreach Engine plan</a:t>
            </a:r>
            <a:endParaRPr lang="en-US" sz="1150" dirty="0"/>
          </a:p>
        </p:txBody>
      </p:sp>
      <p:sp>
        <p:nvSpPr>
          <p:cNvPr id="32" name="Shape 26"/>
          <p:cNvSpPr/>
          <p:nvPr/>
        </p:nvSpPr>
        <p:spPr>
          <a:xfrm>
            <a:off x="548640" y="5669280"/>
            <a:ext cx="11064240" cy="502920"/>
          </a:xfrm>
          <a:prstGeom prst="roundRect">
            <a:avLst>
              <a:gd name="adj" fmla="val 14545"/>
            </a:avLst>
          </a:prstGeom>
          <a:solidFill>
            <a:srgbClr val="F8E4E3"/>
          </a:solidFill>
          <a:ln w="9525">
            <a:solidFill>
              <a:srgbClr val="F8E4E3"/>
            </a:solidFill>
            <a:prstDash val="solid"/>
          </a:ln>
        </p:spPr>
      </p:sp>
      <p:sp>
        <p:nvSpPr>
          <p:cNvPr id="33" name="Text 27"/>
          <p:cNvSpPr txBox="1"/>
          <p:nvPr/>
        </p:nvSpPr>
        <p:spPr>
          <a:xfrm>
            <a:off x="777240" y="566928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from Outlook mailboxes on abilityglobal.io: Microsoft 365 is built for person-to-person mail, not bulk. Use a dedicated platform for volume.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CONTENTS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program covers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parts: find out exactly why mail lands in spam, fix it to perfect health, then make the domain ready for bulk email.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201168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470" y="2483510"/>
            <a:ext cx="427939" cy="427939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828800" y="239572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</a:t>
            </a:r>
            <a:endParaRPr lang="en-US" sz="1100" dirty="0"/>
          </a:p>
        </p:txBody>
      </p:sp>
      <p:sp>
        <p:nvSpPr>
          <p:cNvPr id="12" name="Text 8"/>
          <p:cNvSpPr txBox="1"/>
          <p:nvPr/>
        </p:nvSpPr>
        <p:spPr>
          <a:xfrm>
            <a:off x="1828800" y="267004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Diagnosis</a:t>
            </a:r>
            <a:endParaRPr lang="en-US" sz="2200" dirty="0"/>
          </a:p>
        </p:txBody>
      </p:sp>
      <p:sp>
        <p:nvSpPr>
          <p:cNvPr id="13" name="Text 9"/>
          <p:cNvSpPr txBox="1"/>
          <p:nvPr/>
        </p:nvSpPr>
        <p:spPr>
          <a:xfrm>
            <a:off x="868680" y="3429000"/>
            <a:ext cx="30175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found in live DNS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Symptom to root-cause tree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to collect inside the tenant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ranking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4297680" y="201168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4572000" y="2286000"/>
            <a:ext cx="822960" cy="82296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510" y="2483510"/>
            <a:ext cx="427939" cy="427939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5577840" y="239572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</a:t>
            </a:r>
            <a:endParaRPr lang="en-US" sz="1100" dirty="0"/>
          </a:p>
        </p:txBody>
      </p:sp>
      <p:sp>
        <p:nvSpPr>
          <p:cNvPr id="18" name="Text 13"/>
          <p:cNvSpPr txBox="1"/>
          <p:nvPr/>
        </p:nvSpPr>
        <p:spPr>
          <a:xfrm>
            <a:off x="5577840" y="267004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to perfect</a:t>
            </a:r>
            <a:endParaRPr lang="en-US" sz="2200" dirty="0"/>
          </a:p>
        </p:txBody>
      </p:sp>
      <p:sp>
        <p:nvSpPr>
          <p:cNvPr id="19" name="Text 14"/>
          <p:cNvSpPr txBox="1"/>
          <p:nvPr/>
        </p:nvSpPr>
        <p:spPr>
          <a:xfrm>
            <a:off x="4617720" y="3429000"/>
            <a:ext cx="30175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Seven-phase plan with dates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 DNS record sheet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365 hardening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 journey to reject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matrix and pass marks</a:t>
            </a:r>
            <a:endParaRPr lang="en-US" sz="1400" dirty="0"/>
          </a:p>
        </p:txBody>
      </p:sp>
      <p:sp>
        <p:nvSpPr>
          <p:cNvPr id="20" name="Shape 15"/>
          <p:cNvSpPr/>
          <p:nvPr/>
        </p:nvSpPr>
        <p:spPr>
          <a:xfrm>
            <a:off x="8046720" y="201168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8321040" y="2286000"/>
            <a:ext cx="822960" cy="82296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8550" y="2483510"/>
            <a:ext cx="427939" cy="427939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9326880" y="239572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</a:t>
            </a:r>
            <a:endParaRPr lang="en-US" sz="1100" dirty="0"/>
          </a:p>
        </p:txBody>
      </p:sp>
      <p:sp>
        <p:nvSpPr>
          <p:cNvPr id="24" name="Text 18"/>
          <p:cNvSpPr txBox="1"/>
          <p:nvPr/>
        </p:nvSpPr>
        <p:spPr>
          <a:xfrm>
            <a:off x="9326880" y="267004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readiness</a:t>
            </a:r>
            <a:endParaRPr lang="en-US" sz="2200" dirty="0"/>
          </a:p>
        </p:txBody>
      </p:sp>
      <p:sp>
        <p:nvSpPr>
          <p:cNvPr id="25" name="Text 19"/>
          <p:cNvSpPr txBox="1"/>
          <p:nvPr/>
        </p:nvSpPr>
        <p:spPr>
          <a:xfrm>
            <a:off x="8366760" y="3429000"/>
            <a:ext cx="30175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"bulk" means for Ability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Subdomain architecture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platform setup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ramp and list rules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and owners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brand, separated reputation lanes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subdomain has its own SPF, DKIM and bounce domain, all aligned under the abilityglobal.io DMARC policy.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4361688" y="1920240"/>
            <a:ext cx="3474720" cy="960120"/>
          </a:xfrm>
          <a:prstGeom prst="roundRect">
            <a:avLst>
              <a:gd name="adj" fmla="val 9524"/>
            </a:avLst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4361688" y="1993392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abilityglobal.io</a:t>
            </a:r>
            <a:endParaRPr lang="en-US" sz="1800" dirty="0"/>
          </a:p>
        </p:txBody>
      </p:sp>
      <p:sp>
        <p:nvSpPr>
          <p:cNvPr id="10" name="Text 7"/>
          <p:cNvSpPr txBox="1"/>
          <p:nvPr/>
        </p:nvSpPr>
        <p:spPr>
          <a:xfrm>
            <a:off x="4361688" y="239572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 p=reject  |  DNSSEC  |  MTA-STS  |  BIMI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 flipH="1">
            <a:off x="1828800" y="2898648"/>
            <a:ext cx="4270248" cy="694944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2" name="Shape 9"/>
          <p:cNvSpPr/>
          <p:nvPr/>
        </p:nvSpPr>
        <p:spPr>
          <a:xfrm>
            <a:off x="548640" y="3611880"/>
            <a:ext cx="260604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3" name="Text 10"/>
          <p:cNvSpPr txBox="1"/>
          <p:nvPr/>
        </p:nvSpPr>
        <p:spPr>
          <a:xfrm>
            <a:off x="731520" y="37490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@ root</a:t>
            </a:r>
            <a:endParaRPr lang="en-US" sz="1500" dirty="0"/>
          </a:p>
        </p:txBody>
      </p:sp>
      <p:sp>
        <p:nvSpPr>
          <p:cNvPr id="14" name="Text 11"/>
          <p:cNvSpPr txBox="1"/>
          <p:nvPr/>
        </p:nvSpPr>
        <p:spPr>
          <a:xfrm>
            <a:off x="731520" y="41605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365</a:t>
            </a:r>
            <a:endParaRPr lang="en-US" sz="1300" dirty="0"/>
          </a:p>
        </p:txBody>
      </p:sp>
      <p:sp>
        <p:nvSpPr>
          <p:cNvPr id="15" name="Text 12"/>
          <p:cNvSpPr txBox="1"/>
          <p:nvPr/>
        </p:nvSpPr>
        <p:spPr>
          <a:xfrm>
            <a:off x="731520" y="44531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1:1 human mail</a:t>
            </a:r>
            <a:endParaRPr lang="en-US" sz="1150" dirty="0"/>
          </a:p>
        </p:txBody>
      </p:sp>
      <p:sp>
        <p:nvSpPr>
          <p:cNvPr id="16" name="Text 13"/>
          <p:cNvSpPr txBox="1"/>
          <p:nvPr/>
        </p:nvSpPr>
        <p:spPr>
          <a:xfrm>
            <a:off x="731520" y="4800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4457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dkim: selector1/2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731520" y="5623560"/>
            <a:ext cx="224028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731520" y="56235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 to 1,500 / day total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 flipH="1">
            <a:off x="4663440" y="2898648"/>
            <a:ext cx="1435608" cy="694944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0" name="Shape 17"/>
          <p:cNvSpPr/>
          <p:nvPr/>
        </p:nvSpPr>
        <p:spPr>
          <a:xfrm>
            <a:off x="3383280" y="3611880"/>
            <a:ext cx="260604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1" name="Text 18"/>
          <p:cNvSpPr txBox="1"/>
          <p:nvPr/>
        </p:nvSpPr>
        <p:spPr>
          <a:xfrm>
            <a:off x="3566160" y="37490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855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news.</a:t>
            </a:r>
            <a:endParaRPr lang="en-US" sz="1500" dirty="0"/>
          </a:p>
        </p:txBody>
      </p:sp>
      <p:sp>
        <p:nvSpPr>
          <p:cNvPr id="22" name="Text 19"/>
          <p:cNvSpPr txBox="1"/>
          <p:nvPr/>
        </p:nvSpPr>
        <p:spPr>
          <a:xfrm>
            <a:off x="3566160" y="41605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email platform</a:t>
            </a:r>
            <a:endParaRPr lang="en-US" sz="1300" dirty="0"/>
          </a:p>
        </p:txBody>
      </p:sp>
      <p:sp>
        <p:nvSpPr>
          <p:cNvPr id="23" name="Text 20"/>
          <p:cNvSpPr txBox="1"/>
          <p:nvPr/>
        </p:nvSpPr>
        <p:spPr>
          <a:xfrm>
            <a:off x="3566160" y="44531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Opt-in marketing</a:t>
            </a:r>
            <a:endParaRPr lang="en-US" sz="1150" dirty="0"/>
          </a:p>
        </p:txBody>
      </p:sp>
      <p:sp>
        <p:nvSpPr>
          <p:cNvPr id="24" name="Text 21"/>
          <p:cNvSpPr txBox="1"/>
          <p:nvPr/>
        </p:nvSpPr>
        <p:spPr>
          <a:xfrm>
            <a:off x="3566160" y="4800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4457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dkim: platform key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4457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return-path: bounce.news.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3566160" y="5623560"/>
            <a:ext cx="224028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3566160" y="56235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Ramp to 10,000+ / day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099048" y="2898648"/>
            <a:ext cx="1399032" cy="694944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6217920" y="3611880"/>
            <a:ext cx="260604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9" name="Text 26"/>
          <p:cNvSpPr txBox="1"/>
          <p:nvPr/>
        </p:nvSpPr>
        <p:spPr>
          <a:xfrm>
            <a:off x="6400800" y="37490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F6F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notify.</a:t>
            </a:r>
            <a:endParaRPr lang="en-US" sz="1500" dirty="0"/>
          </a:p>
        </p:txBody>
      </p:sp>
      <p:sp>
        <p:nvSpPr>
          <p:cNvPr id="30" name="Text 27"/>
          <p:cNvSpPr txBox="1"/>
          <p:nvPr/>
        </p:nvSpPr>
        <p:spPr>
          <a:xfrm>
            <a:off x="6400800" y="41605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Transactional sender</a:t>
            </a:r>
            <a:endParaRPr lang="en-US" sz="1300" dirty="0"/>
          </a:p>
        </p:txBody>
      </p:sp>
      <p:sp>
        <p:nvSpPr>
          <p:cNvPr id="31" name="Text 28"/>
          <p:cNvSpPr txBox="1"/>
          <p:nvPr/>
        </p:nvSpPr>
        <p:spPr>
          <a:xfrm>
            <a:off x="6400800" y="44531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notifications</a:t>
            </a:r>
            <a:endParaRPr lang="en-US" sz="1150" dirty="0"/>
          </a:p>
        </p:txBody>
      </p:sp>
      <p:sp>
        <p:nvSpPr>
          <p:cNvPr id="32" name="Text 29"/>
          <p:cNvSpPr txBox="1"/>
          <p:nvPr/>
        </p:nvSpPr>
        <p:spPr>
          <a:xfrm>
            <a:off x="6400800" y="4800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4457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dkim: platform key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4457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return-path: bounce.notify.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6400800" y="5623560"/>
            <a:ext cx="224028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6400800" y="56235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needed</a:t>
            </a:r>
            <a:endParaRPr lang="en-US" sz="1050" dirty="0"/>
          </a:p>
        </p:txBody>
      </p:sp>
      <p:sp>
        <p:nvSpPr>
          <p:cNvPr id="35" name="Shape 32"/>
          <p:cNvSpPr/>
          <p:nvPr/>
        </p:nvSpPr>
        <p:spPr>
          <a:xfrm>
            <a:off x="6099048" y="2898648"/>
            <a:ext cx="4233672" cy="694944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36" name="Shape 33"/>
          <p:cNvSpPr/>
          <p:nvPr/>
        </p:nvSpPr>
        <p:spPr>
          <a:xfrm>
            <a:off x="9052560" y="3611880"/>
            <a:ext cx="260604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7" name="Text 34"/>
          <p:cNvSpPr txBox="1"/>
          <p:nvPr/>
        </p:nvSpPr>
        <p:spPr>
          <a:xfrm>
            <a:off x="9235440" y="37490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7A8A9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go.  (optional)</a:t>
            </a:r>
            <a:endParaRPr lang="en-US" sz="1500" dirty="0"/>
          </a:p>
        </p:txBody>
      </p:sp>
      <p:sp>
        <p:nvSpPr>
          <p:cNvPr id="38" name="Text 35"/>
          <p:cNvSpPr txBox="1"/>
          <p:nvPr/>
        </p:nvSpPr>
        <p:spPr>
          <a:xfrm>
            <a:off x="9235440" y="41605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Tracking domain</a:t>
            </a:r>
            <a:endParaRPr lang="en-US" sz="1300" dirty="0"/>
          </a:p>
        </p:txBody>
      </p:sp>
      <p:sp>
        <p:nvSpPr>
          <p:cNvPr id="39" name="Text 36"/>
          <p:cNvSpPr txBox="1"/>
          <p:nvPr/>
        </p:nvSpPr>
        <p:spPr>
          <a:xfrm>
            <a:off x="9235440" y="44531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Branded links</a:t>
            </a:r>
            <a:endParaRPr lang="en-US" sz="1150" dirty="0"/>
          </a:p>
        </p:txBody>
      </p:sp>
      <p:sp>
        <p:nvSpPr>
          <p:cNvPr id="40" name="Text 37"/>
          <p:cNvSpPr txBox="1"/>
          <p:nvPr/>
        </p:nvSpPr>
        <p:spPr>
          <a:xfrm>
            <a:off x="9235440" y="4800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4457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CNAME to platform</a:t>
            </a:r>
            <a:endParaRPr lang="en-US" sz="950" dirty="0"/>
          </a:p>
        </p:txBody>
      </p:sp>
      <p:sp>
        <p:nvSpPr>
          <p:cNvPr id="41" name="Shape 38"/>
          <p:cNvSpPr/>
          <p:nvPr/>
        </p:nvSpPr>
        <p:spPr>
          <a:xfrm>
            <a:off x="9235440" y="5623560"/>
            <a:ext cx="224028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42" name="Text 39"/>
          <p:cNvSpPr txBox="1"/>
          <p:nvPr/>
        </p:nvSpPr>
        <p:spPr>
          <a:xfrm>
            <a:off x="9235440" y="56235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n/a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PLATFORM SETUP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the news. subdomain for bulk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reputable bulk platform works (for example Brevo, SendGrid, Mailgun, Amazon SES, Postmark broadcast). These settings are what matter.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2011680"/>
            <a:ext cx="54406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49808" y="2231136"/>
            <a:ext cx="402336" cy="402336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749808" y="22311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 txBox="1"/>
          <p:nvPr/>
        </p:nvSpPr>
        <p:spPr>
          <a:xfrm>
            <a:off x="1325880" y="210312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subdomain</a:t>
            </a:r>
            <a:endParaRPr lang="en-US" sz="1400" dirty="0"/>
          </a:p>
        </p:txBody>
      </p:sp>
      <p:sp>
        <p:nvSpPr>
          <p:cNvPr id="12" name="Text 9"/>
          <p:cNvSpPr txBox="1"/>
          <p:nvPr/>
        </p:nvSpPr>
        <p:spPr>
          <a:xfrm>
            <a:off x="1325880" y="2441448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Authenticate news.abilityglobal.io in the platform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172200" y="2011680"/>
            <a:ext cx="54406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373368" y="2231136"/>
            <a:ext cx="402336" cy="402336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6373368" y="22311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 txBox="1"/>
          <p:nvPr/>
        </p:nvSpPr>
        <p:spPr>
          <a:xfrm>
            <a:off x="6949440" y="210312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 2048-bit</a:t>
            </a:r>
            <a:endParaRPr lang="en-US" sz="1400" dirty="0"/>
          </a:p>
        </p:txBody>
      </p:sp>
      <p:sp>
        <p:nvSpPr>
          <p:cNvPr id="17" name="Text 14"/>
          <p:cNvSpPr txBox="1"/>
          <p:nvPr/>
        </p:nvSpPr>
        <p:spPr>
          <a:xfrm>
            <a:off x="6949440" y="2441448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DKIM CNAMEs, signing as d=news.abilityglobal.io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548640" y="3017520"/>
            <a:ext cx="54406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749808" y="3236976"/>
            <a:ext cx="402336" cy="402336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749808" y="32369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8"/>
          <p:cNvSpPr txBox="1"/>
          <p:nvPr/>
        </p:nvSpPr>
        <p:spPr>
          <a:xfrm>
            <a:off x="1325880" y="310896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return-path</a:t>
            </a:r>
            <a:endParaRPr lang="en-US" sz="1400" dirty="0"/>
          </a:p>
        </p:txBody>
      </p:sp>
      <p:sp>
        <p:nvSpPr>
          <p:cNvPr id="22" name="Text 19"/>
          <p:cNvSpPr txBox="1"/>
          <p:nvPr/>
        </p:nvSpPr>
        <p:spPr>
          <a:xfrm>
            <a:off x="1325880" y="3447288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bounce.news.abilityglobal.io so SPF aligns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6172200" y="3017520"/>
            <a:ext cx="54406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6373368" y="3236976"/>
            <a:ext cx="402336" cy="402336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6373368" y="32369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6" name="Text 23"/>
          <p:cNvSpPr txBox="1"/>
          <p:nvPr/>
        </p:nvSpPr>
        <p:spPr>
          <a:xfrm>
            <a:off x="6949440" y="310896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SPF for subdomain</a:t>
            </a:r>
            <a:endParaRPr lang="en-US" sz="1400" dirty="0"/>
          </a:p>
        </p:txBody>
      </p:sp>
      <p:sp>
        <p:nvSpPr>
          <p:cNvPr id="27" name="Text 24"/>
          <p:cNvSpPr txBox="1"/>
          <p:nvPr/>
        </p:nvSpPr>
        <p:spPr>
          <a:xfrm>
            <a:off x="6949440" y="3447288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v=spf1 include:&lt;platform&gt; -all on the bounce host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548640" y="4023360"/>
            <a:ext cx="54406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9" name="Shape 26"/>
          <p:cNvSpPr/>
          <p:nvPr/>
        </p:nvSpPr>
        <p:spPr>
          <a:xfrm>
            <a:off x="749808" y="4242816"/>
            <a:ext cx="402336" cy="402336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30" name="Text 27"/>
          <p:cNvSpPr txBox="1"/>
          <p:nvPr/>
        </p:nvSpPr>
        <p:spPr>
          <a:xfrm>
            <a:off x="749808" y="424281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1" name="Text 28"/>
          <p:cNvSpPr txBox="1"/>
          <p:nvPr/>
        </p:nvSpPr>
        <p:spPr>
          <a:xfrm>
            <a:off x="1325880" y="411480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Branded tracking</a:t>
            </a:r>
            <a:endParaRPr lang="en-US" sz="1400" dirty="0"/>
          </a:p>
        </p:txBody>
      </p:sp>
      <p:sp>
        <p:nvSpPr>
          <p:cNvPr id="32" name="Text 29"/>
          <p:cNvSpPr txBox="1"/>
          <p:nvPr/>
        </p:nvSpPr>
        <p:spPr>
          <a:xfrm>
            <a:off x="1325880" y="4453128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go.abilityglobal.io, HTTPS, or tracking off</a:t>
            </a:r>
            <a:endParaRPr lang="en-US" sz="1100" dirty="0"/>
          </a:p>
        </p:txBody>
      </p:sp>
      <p:sp>
        <p:nvSpPr>
          <p:cNvPr id="33" name="Shape 30"/>
          <p:cNvSpPr/>
          <p:nvPr/>
        </p:nvSpPr>
        <p:spPr>
          <a:xfrm>
            <a:off x="6172200" y="4023360"/>
            <a:ext cx="54406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4" name="Shape 31"/>
          <p:cNvSpPr/>
          <p:nvPr/>
        </p:nvSpPr>
        <p:spPr>
          <a:xfrm>
            <a:off x="6373368" y="4242816"/>
            <a:ext cx="402336" cy="402336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35" name="Text 32"/>
          <p:cNvSpPr txBox="1"/>
          <p:nvPr/>
        </p:nvSpPr>
        <p:spPr>
          <a:xfrm>
            <a:off x="6373368" y="424281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36" name="Text 33"/>
          <p:cNvSpPr txBox="1"/>
          <p:nvPr/>
        </p:nvSpPr>
        <p:spPr>
          <a:xfrm>
            <a:off x="6949440" y="411480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One-click unsubscribe</a:t>
            </a:r>
            <a:endParaRPr lang="en-US" sz="1400" dirty="0"/>
          </a:p>
        </p:txBody>
      </p:sp>
      <p:sp>
        <p:nvSpPr>
          <p:cNvPr id="37" name="Text 34"/>
          <p:cNvSpPr txBox="1"/>
          <p:nvPr/>
        </p:nvSpPr>
        <p:spPr>
          <a:xfrm>
            <a:off x="6949440" y="4453128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List-Unsubscribe + List-Unsubscribe-Post (RFC 8058)</a:t>
            </a:r>
            <a:endParaRPr lang="en-US" sz="1100" dirty="0"/>
          </a:p>
        </p:txBody>
      </p:sp>
      <p:sp>
        <p:nvSpPr>
          <p:cNvPr id="38" name="Shape 35"/>
          <p:cNvSpPr/>
          <p:nvPr/>
        </p:nvSpPr>
        <p:spPr>
          <a:xfrm>
            <a:off x="548640" y="5029200"/>
            <a:ext cx="54406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9" name="Shape 36"/>
          <p:cNvSpPr/>
          <p:nvPr/>
        </p:nvSpPr>
        <p:spPr>
          <a:xfrm>
            <a:off x="749808" y="5248656"/>
            <a:ext cx="402336" cy="402336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40" name="Text 37"/>
          <p:cNvSpPr txBox="1"/>
          <p:nvPr/>
        </p:nvSpPr>
        <p:spPr>
          <a:xfrm>
            <a:off x="749808" y="52486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" dirty="0"/>
          </a:p>
        </p:txBody>
      </p:sp>
      <p:sp>
        <p:nvSpPr>
          <p:cNvPr id="41" name="Text 38"/>
          <p:cNvSpPr txBox="1"/>
          <p:nvPr/>
        </p:nvSpPr>
        <p:spPr>
          <a:xfrm>
            <a:off x="1325880" y="512064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Suppression sync</a:t>
            </a:r>
            <a:endParaRPr lang="en-US" sz="1400" dirty="0"/>
          </a:p>
        </p:txBody>
      </p:sp>
      <p:sp>
        <p:nvSpPr>
          <p:cNvPr id="42" name="Text 39"/>
          <p:cNvSpPr txBox="1"/>
          <p:nvPr/>
        </p:nvSpPr>
        <p:spPr>
          <a:xfrm>
            <a:off x="1325880" y="5458968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Unsubscribes and bounces shared with CRM daily</a:t>
            </a:r>
            <a:endParaRPr lang="en-US" sz="1100" dirty="0"/>
          </a:p>
        </p:txBody>
      </p:sp>
      <p:sp>
        <p:nvSpPr>
          <p:cNvPr id="43" name="Shape 40"/>
          <p:cNvSpPr/>
          <p:nvPr/>
        </p:nvSpPr>
        <p:spPr>
          <a:xfrm>
            <a:off x="6172200" y="5029200"/>
            <a:ext cx="54406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4" name="Shape 41"/>
          <p:cNvSpPr/>
          <p:nvPr/>
        </p:nvSpPr>
        <p:spPr>
          <a:xfrm>
            <a:off x="6373368" y="5248656"/>
            <a:ext cx="402336" cy="402336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45" name="Text 42"/>
          <p:cNvSpPr txBox="1"/>
          <p:nvPr/>
        </p:nvSpPr>
        <p:spPr>
          <a:xfrm>
            <a:off x="6373368" y="52486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300" dirty="0"/>
          </a:p>
        </p:txBody>
      </p:sp>
      <p:sp>
        <p:nvSpPr>
          <p:cNvPr id="46" name="Text 43"/>
          <p:cNvSpPr txBox="1"/>
          <p:nvPr/>
        </p:nvSpPr>
        <p:spPr>
          <a:xfrm>
            <a:off x="6949440" y="512064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loops</a:t>
            </a:r>
            <a:endParaRPr lang="en-US" sz="1400" dirty="0"/>
          </a:p>
        </p:txBody>
      </p:sp>
      <p:sp>
        <p:nvSpPr>
          <p:cNvPr id="47" name="Text 44"/>
          <p:cNvSpPr txBox="1"/>
          <p:nvPr/>
        </p:nvSpPr>
        <p:spPr>
          <a:xfrm>
            <a:off x="6949440" y="5458968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JMRP and SNDS, Yahoo CFL where offered</a:t>
            </a:r>
            <a:endParaRPr lang="en-US" sz="1100" dirty="0"/>
          </a:p>
        </p:txBody>
      </p:sp>
      <p:sp>
        <p:nvSpPr>
          <p:cNvPr id="48" name="Text 45"/>
          <p:cNvSpPr txBox="1"/>
          <p:nvPr/>
        </p:nvSpPr>
        <p:spPr>
          <a:xfrm>
            <a:off x="548640" y="6080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IP is correct below roughly 100,000 emails a month. A dedicated IP only helps with steady, larger volume.</a:t>
            </a:r>
            <a:endParaRPr lang="en-US" sz="11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RAMP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 the bulk lane with your best contacts first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Engaged recipients first build positive signals. Step up only when the week passes every KPI.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548640" y="1874520"/>
          <a:ext cx="6949440" cy="42976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9" name="Shape 5"/>
          <p:cNvSpPr/>
          <p:nvPr/>
        </p:nvSpPr>
        <p:spPr>
          <a:xfrm>
            <a:off x="7863840" y="1965960"/>
            <a:ext cx="3749040" cy="868680"/>
          </a:xfrm>
          <a:prstGeom prst="roundRect">
            <a:avLst>
              <a:gd name="adj" fmla="val 8421"/>
            </a:avLst>
          </a:prstGeom>
          <a:solidFill>
            <a:srgbClr val="E2F3E8"/>
          </a:solidFill>
          <a:ln w="9525">
            <a:solidFill>
              <a:srgbClr val="E2F3E8"/>
            </a:solidFill>
            <a:prstDash val="solid"/>
          </a:ln>
        </p:spPr>
      </p:sp>
      <p:sp>
        <p:nvSpPr>
          <p:cNvPr id="10" name="Text 6"/>
          <p:cNvSpPr txBox="1"/>
          <p:nvPr/>
        </p:nvSpPr>
        <p:spPr>
          <a:xfrm>
            <a:off x="8046720" y="205740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Wk 1 to 2</a:t>
            </a:r>
            <a:endParaRPr lang="en-US" sz="1300" dirty="0"/>
          </a:p>
        </p:txBody>
      </p:sp>
      <p:sp>
        <p:nvSpPr>
          <p:cNvPr id="11" name="Text 7"/>
          <p:cNvSpPr txBox="1"/>
          <p:nvPr/>
        </p:nvSpPr>
        <p:spPr>
          <a:xfrm>
            <a:off x="8046720" y="2359152"/>
            <a:ext cx="3429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Clients, partners, people who replied in 90 days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7863840" y="2990088"/>
            <a:ext cx="3749040" cy="868680"/>
          </a:xfrm>
          <a:prstGeom prst="roundRect">
            <a:avLst>
              <a:gd name="adj" fmla="val 8421"/>
            </a:avLst>
          </a:prstGeom>
          <a:solidFill>
            <a:srgbClr val="DDF0EF"/>
          </a:solidFill>
          <a:ln w="9525">
            <a:solidFill>
              <a:srgbClr val="DDF0EF"/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8046720" y="308152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Wk 3 to 4</a:t>
            </a:r>
            <a:endParaRPr lang="en-US" sz="1300" dirty="0"/>
          </a:p>
        </p:txBody>
      </p:sp>
      <p:sp>
        <p:nvSpPr>
          <p:cNvPr id="14" name="Text 10"/>
          <p:cNvSpPr txBox="1"/>
          <p:nvPr/>
        </p:nvSpPr>
        <p:spPr>
          <a:xfrm>
            <a:off x="8046720" y="3383280"/>
            <a:ext cx="3429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Opted-in contacts engaged in 6 months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863840" y="4014216"/>
            <a:ext cx="3749040" cy="868680"/>
          </a:xfrm>
          <a:prstGeom prst="roundRect">
            <a:avLst>
              <a:gd name="adj" fmla="val 8421"/>
            </a:avLst>
          </a:prstGeom>
          <a:solidFill>
            <a:srgbClr val="EAF1F4"/>
          </a:solidFill>
          <a:ln w="9525">
            <a:solidFill>
              <a:srgbClr val="EAF1F4"/>
            </a:solidFill>
            <a:prstDash val="solid"/>
          </a:ln>
        </p:spPr>
      </p:sp>
      <p:sp>
        <p:nvSpPr>
          <p:cNvPr id="16" name="Text 12"/>
          <p:cNvSpPr txBox="1"/>
          <p:nvPr/>
        </p:nvSpPr>
        <p:spPr>
          <a:xfrm>
            <a:off x="8046720" y="4105656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Wk 5 to 6</a:t>
            </a:r>
            <a:endParaRPr lang="en-US" sz="1300" dirty="0"/>
          </a:p>
        </p:txBody>
      </p:sp>
      <p:sp>
        <p:nvSpPr>
          <p:cNvPr id="17" name="Text 13"/>
          <p:cNvSpPr txBox="1"/>
          <p:nvPr/>
        </p:nvSpPr>
        <p:spPr>
          <a:xfrm>
            <a:off x="8046720" y="4407408"/>
            <a:ext cx="3429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confirmed opt-ins, re-verified</a:t>
            </a:r>
            <a:endParaRPr lang="en-US" sz="1150" dirty="0"/>
          </a:p>
        </p:txBody>
      </p:sp>
      <p:sp>
        <p:nvSpPr>
          <p:cNvPr id="18" name="Shape 14"/>
          <p:cNvSpPr/>
          <p:nvPr/>
        </p:nvSpPr>
        <p:spPr>
          <a:xfrm>
            <a:off x="7863840" y="5038344"/>
            <a:ext cx="3749040" cy="868680"/>
          </a:xfrm>
          <a:prstGeom prst="roundRect">
            <a:avLst>
              <a:gd name="adj" fmla="val 8421"/>
            </a:avLst>
          </a:prstGeom>
          <a:solidFill>
            <a:srgbClr val="F8E4E3"/>
          </a:solidFill>
          <a:ln w="9525">
            <a:solidFill>
              <a:srgbClr val="F8E4E3"/>
            </a:solidFill>
            <a:prstDash val="solid"/>
          </a:ln>
        </p:spPr>
      </p:sp>
      <p:sp>
        <p:nvSpPr>
          <p:cNvPr id="19" name="Text 15"/>
          <p:cNvSpPr txBox="1"/>
          <p:nvPr/>
        </p:nvSpPr>
        <p:spPr>
          <a:xfrm>
            <a:off x="8046720" y="5129784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</a:t>
            </a:r>
            <a:endParaRPr lang="en-US" sz="1300" dirty="0"/>
          </a:p>
        </p:txBody>
      </p:sp>
      <p:sp>
        <p:nvSpPr>
          <p:cNvPr id="20" name="Text 16"/>
          <p:cNvSpPr txBox="1"/>
          <p:nvPr/>
        </p:nvSpPr>
        <p:spPr>
          <a:xfrm>
            <a:off x="8046720" y="5431536"/>
            <a:ext cx="3429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Purchased, scraped or unverified lists</a:t>
            </a:r>
            <a:endParaRPr lang="en-US" sz="11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AND CONTENT RULES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goes into every bulk send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lists and honest content decide placement more than any DNS record.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965960"/>
            <a:ext cx="2606040" cy="416052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77240" y="2194560"/>
            <a:ext cx="685800" cy="6858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32" y="2359152"/>
            <a:ext cx="356616" cy="356616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777240" y="301752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777240" y="3566160"/>
            <a:ext cx="22402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 opt-in for new subscribers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source and date for every contact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preference centre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3355848" y="1965960"/>
            <a:ext cx="2606040" cy="416052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3584448" y="2194560"/>
            <a:ext cx="685800" cy="6858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040" y="2359152"/>
            <a:ext cx="356616" cy="356616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3584448" y="301752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Hygiene</a:t>
            </a:r>
            <a:endParaRPr lang="en-US" sz="1800" dirty="0"/>
          </a:p>
        </p:txBody>
      </p:sp>
      <p:sp>
        <p:nvSpPr>
          <p:cNvPr id="17" name="Text 12"/>
          <p:cNvSpPr txBox="1"/>
          <p:nvPr/>
        </p:nvSpPr>
        <p:spPr>
          <a:xfrm>
            <a:off x="3584448" y="3566160"/>
            <a:ext cx="22402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lists older than 30 days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Sunset contacts with no engagement in 6 months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hard bounces instantly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6163056" y="1965960"/>
            <a:ext cx="2606040" cy="416052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391656" y="2194560"/>
            <a:ext cx="685800" cy="6858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2359152"/>
            <a:ext cx="356616" cy="356616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6391656" y="301752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</a:t>
            </a:r>
            <a:endParaRPr lang="en-US" sz="1800" dirty="0"/>
          </a:p>
        </p:txBody>
      </p:sp>
      <p:sp>
        <p:nvSpPr>
          <p:cNvPr id="22" name="Text 16"/>
          <p:cNvSpPr txBox="1"/>
          <p:nvPr/>
        </p:nvSpPr>
        <p:spPr>
          <a:xfrm>
            <a:off x="6391656" y="3566160"/>
            <a:ext cx="22402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Text-to-image balance, alt text, no image-only mails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From name: "Ability" or a real person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 address and unsubscribe in footer</a:t>
            </a:r>
            <a:endParaRPr lang="en-US" sz="1250" dirty="0"/>
          </a:p>
        </p:txBody>
      </p:sp>
      <p:sp>
        <p:nvSpPr>
          <p:cNvPr id="23" name="Shape 17"/>
          <p:cNvSpPr/>
          <p:nvPr/>
        </p:nvSpPr>
        <p:spPr>
          <a:xfrm>
            <a:off x="8970264" y="1965960"/>
            <a:ext cx="2606040" cy="416052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9198864" y="2194560"/>
            <a:ext cx="685800" cy="6858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3456" y="2359152"/>
            <a:ext cx="356616" cy="356616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9198864" y="301752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1800" dirty="0"/>
          </a:p>
        </p:txBody>
      </p:sp>
      <p:sp>
        <p:nvSpPr>
          <p:cNvPr id="27" name="Text 20"/>
          <p:cNvSpPr txBox="1"/>
          <p:nvPr/>
        </p:nvSpPr>
        <p:spPr>
          <a:xfrm>
            <a:off x="9198864" y="3566160"/>
            <a:ext cx="22402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CAN-SPAM, CASL, GDPR, UAE PDPL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Unsubscribe honoured within 48 hours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notice linked</a:t>
            </a:r>
            <a:endParaRPr lang="en-US" sz="12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health dashboard, checked weekly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on every line equals perfect health. Any red pauses bulk sending that day.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  <p:sp>
        <p:nvSpPr>
          <p:cNvPr id="8" name="Text 5"/>
          <p:cNvSpPr txBox="1"/>
          <p:nvPr/>
        </p:nvSpPr>
        <p:spPr>
          <a:xfrm>
            <a:off x="685800" y="18745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</a:t>
            </a:r>
            <a:endParaRPr lang="en-US" sz="1000" dirty="0"/>
          </a:p>
        </p:txBody>
      </p:sp>
      <p:sp>
        <p:nvSpPr>
          <p:cNvPr id="9" name="Text 6"/>
          <p:cNvSpPr txBox="1"/>
          <p:nvPr/>
        </p:nvSpPr>
        <p:spPr>
          <a:xfrm>
            <a:off x="4206240" y="18745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</a:t>
            </a:r>
            <a:endParaRPr lang="en-US" sz="1000" dirty="0"/>
          </a:p>
        </p:txBody>
      </p:sp>
      <p:sp>
        <p:nvSpPr>
          <p:cNvPr id="10" name="Text 7"/>
          <p:cNvSpPr txBox="1"/>
          <p:nvPr/>
        </p:nvSpPr>
        <p:spPr>
          <a:xfrm>
            <a:off x="6675120" y="18745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AMBER</a:t>
            </a:r>
            <a:endParaRPr lang="en-US" sz="1000" dirty="0"/>
          </a:p>
        </p:txBody>
      </p:sp>
      <p:sp>
        <p:nvSpPr>
          <p:cNvPr id="11" name="Text 8"/>
          <p:cNvSpPr txBox="1"/>
          <p:nvPr/>
        </p:nvSpPr>
        <p:spPr>
          <a:xfrm>
            <a:off x="9144000" y="18745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8640" y="2194560"/>
            <a:ext cx="11064240" cy="411480"/>
          </a:xfrm>
          <a:prstGeom prst="roundRect">
            <a:avLst>
              <a:gd name="adj" fmla="val 17778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685800" y="219456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 aligned pass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4114800" y="2267712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4114800" y="226771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99%+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583680" y="2267712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6583680" y="226771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 to 99%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9052560" y="2267712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9052560" y="2267712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95%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48640" y="2679192"/>
            <a:ext cx="11064240" cy="411480"/>
          </a:xfrm>
          <a:prstGeom prst="roundRect">
            <a:avLst>
              <a:gd name="adj" fmla="val 1777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685800" y="2679192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Gmail spam rate</a:t>
            </a:r>
            <a:endParaRPr lang="en-US" sz="1300" dirty="0"/>
          </a:p>
        </p:txBody>
      </p:sp>
      <p:sp>
        <p:nvSpPr>
          <p:cNvPr id="22" name="Shape 19"/>
          <p:cNvSpPr/>
          <p:nvPr/>
        </p:nvSpPr>
        <p:spPr>
          <a:xfrm>
            <a:off x="4114800" y="2752344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4114800" y="2752344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0.08%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6583680" y="2752344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6583680" y="2752344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0.08 to 0.1%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9052560" y="2752344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9052560" y="275234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0.1%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548640" y="3163824"/>
            <a:ext cx="11064240" cy="411480"/>
          </a:xfrm>
          <a:prstGeom prst="roundRect">
            <a:avLst>
              <a:gd name="adj" fmla="val 17778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685800" y="3163824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bounce rate</a:t>
            </a:r>
            <a:endParaRPr lang="en-US" sz="1300" dirty="0"/>
          </a:p>
        </p:txBody>
      </p:sp>
      <p:sp>
        <p:nvSpPr>
          <p:cNvPr id="30" name="Shape 27"/>
          <p:cNvSpPr/>
          <p:nvPr/>
        </p:nvSpPr>
        <p:spPr>
          <a:xfrm>
            <a:off x="4114800" y="3236976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4114800" y="323697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0.5%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6583680" y="3236976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6583680" y="323697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0.5 to 2%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9052560" y="3236976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35" name="Text 32"/>
          <p:cNvSpPr txBox="1"/>
          <p:nvPr/>
        </p:nvSpPr>
        <p:spPr>
          <a:xfrm>
            <a:off x="9052560" y="3236976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2%</a:t>
            </a:r>
            <a:endParaRPr lang="en-US" sz="1050" dirty="0"/>
          </a:p>
        </p:txBody>
      </p:sp>
      <p:sp>
        <p:nvSpPr>
          <p:cNvPr id="36" name="Shape 33"/>
          <p:cNvSpPr/>
          <p:nvPr/>
        </p:nvSpPr>
        <p:spPr>
          <a:xfrm>
            <a:off x="548640" y="3648456"/>
            <a:ext cx="11064240" cy="411480"/>
          </a:xfrm>
          <a:prstGeom prst="roundRect">
            <a:avLst>
              <a:gd name="adj" fmla="val 1777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685800" y="3648456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Unsubscribe rate (bulk)</a:t>
            </a:r>
            <a:endParaRPr lang="en-US" sz="1300" dirty="0"/>
          </a:p>
        </p:txBody>
      </p:sp>
      <p:sp>
        <p:nvSpPr>
          <p:cNvPr id="38" name="Shape 35"/>
          <p:cNvSpPr/>
          <p:nvPr/>
        </p:nvSpPr>
        <p:spPr>
          <a:xfrm>
            <a:off x="4114800" y="3721608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4114800" y="372160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0.3%</a:t>
            </a:r>
            <a:endParaRPr lang="en-US" sz="1050" dirty="0"/>
          </a:p>
        </p:txBody>
      </p:sp>
      <p:sp>
        <p:nvSpPr>
          <p:cNvPr id="40" name="Shape 37"/>
          <p:cNvSpPr/>
          <p:nvPr/>
        </p:nvSpPr>
        <p:spPr>
          <a:xfrm>
            <a:off x="6583680" y="3721608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41" name="Text 38"/>
          <p:cNvSpPr txBox="1"/>
          <p:nvPr/>
        </p:nvSpPr>
        <p:spPr>
          <a:xfrm>
            <a:off x="6583680" y="372160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0.3 to 0.8%</a:t>
            </a:r>
            <a:endParaRPr lang="en-US" sz="1050" dirty="0"/>
          </a:p>
        </p:txBody>
      </p:sp>
      <p:sp>
        <p:nvSpPr>
          <p:cNvPr id="42" name="Shape 39"/>
          <p:cNvSpPr/>
          <p:nvPr/>
        </p:nvSpPr>
        <p:spPr>
          <a:xfrm>
            <a:off x="9052560" y="3721608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43" name="Text 40"/>
          <p:cNvSpPr txBox="1"/>
          <p:nvPr/>
        </p:nvSpPr>
        <p:spPr>
          <a:xfrm>
            <a:off x="9052560" y="372160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0.8%</a:t>
            </a:r>
            <a:endParaRPr lang="en-US" sz="1050" dirty="0"/>
          </a:p>
        </p:txBody>
      </p:sp>
      <p:sp>
        <p:nvSpPr>
          <p:cNvPr id="44" name="Shape 41"/>
          <p:cNvSpPr/>
          <p:nvPr/>
        </p:nvSpPr>
        <p:spPr>
          <a:xfrm>
            <a:off x="548640" y="4133088"/>
            <a:ext cx="11064240" cy="411480"/>
          </a:xfrm>
          <a:prstGeom prst="roundRect">
            <a:avLst>
              <a:gd name="adj" fmla="val 17778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45" name="Text 42"/>
          <p:cNvSpPr txBox="1"/>
          <p:nvPr/>
        </p:nvSpPr>
        <p:spPr>
          <a:xfrm>
            <a:off x="685800" y="4133088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Blocklist listings</a:t>
            </a:r>
            <a:endParaRPr lang="en-US" sz="1300" dirty="0"/>
          </a:p>
        </p:txBody>
      </p:sp>
      <p:sp>
        <p:nvSpPr>
          <p:cNvPr id="46" name="Shape 43"/>
          <p:cNvSpPr/>
          <p:nvPr/>
        </p:nvSpPr>
        <p:spPr>
          <a:xfrm>
            <a:off x="4114800" y="4206240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47" name="Text 44"/>
          <p:cNvSpPr txBox="1"/>
          <p:nvPr/>
        </p:nvSpPr>
        <p:spPr>
          <a:xfrm>
            <a:off x="4114800" y="420624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050" dirty="0"/>
          </a:p>
        </p:txBody>
      </p:sp>
      <p:sp>
        <p:nvSpPr>
          <p:cNvPr id="48" name="Shape 45"/>
          <p:cNvSpPr/>
          <p:nvPr/>
        </p:nvSpPr>
        <p:spPr>
          <a:xfrm>
            <a:off x="6583680" y="4206240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49" name="Text 46"/>
          <p:cNvSpPr txBox="1"/>
          <p:nvPr/>
        </p:nvSpPr>
        <p:spPr>
          <a:xfrm>
            <a:off x="6583680" y="420624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minor list</a:t>
            </a:r>
            <a:endParaRPr lang="en-US" sz="1050" dirty="0"/>
          </a:p>
        </p:txBody>
      </p:sp>
      <p:sp>
        <p:nvSpPr>
          <p:cNvPr id="50" name="Shape 47"/>
          <p:cNvSpPr/>
          <p:nvPr/>
        </p:nvSpPr>
        <p:spPr>
          <a:xfrm>
            <a:off x="9052560" y="4206240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51" name="Text 48"/>
          <p:cNvSpPr txBox="1"/>
          <p:nvPr/>
        </p:nvSpPr>
        <p:spPr>
          <a:xfrm>
            <a:off x="9052560" y="4206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Spamhaus or major</a:t>
            </a:r>
            <a:endParaRPr lang="en-US" sz="1050" dirty="0"/>
          </a:p>
        </p:txBody>
      </p:sp>
      <p:sp>
        <p:nvSpPr>
          <p:cNvPr id="52" name="Shape 49"/>
          <p:cNvSpPr/>
          <p:nvPr/>
        </p:nvSpPr>
        <p:spPr>
          <a:xfrm>
            <a:off x="548640" y="4617720"/>
            <a:ext cx="11064240" cy="411480"/>
          </a:xfrm>
          <a:prstGeom prst="roundRect">
            <a:avLst>
              <a:gd name="adj" fmla="val 1777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53" name="Text 50"/>
          <p:cNvSpPr txBox="1"/>
          <p:nvPr/>
        </p:nvSpPr>
        <p:spPr>
          <a:xfrm>
            <a:off x="685800" y="461772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inbox placement</a:t>
            </a:r>
            <a:endParaRPr lang="en-US" sz="1300" dirty="0"/>
          </a:p>
        </p:txBody>
      </p:sp>
      <p:sp>
        <p:nvSpPr>
          <p:cNvPr id="54" name="Shape 51"/>
          <p:cNvSpPr/>
          <p:nvPr/>
        </p:nvSpPr>
        <p:spPr>
          <a:xfrm>
            <a:off x="4114800" y="4690872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55" name="Text 52"/>
          <p:cNvSpPr txBox="1"/>
          <p:nvPr/>
        </p:nvSpPr>
        <p:spPr>
          <a:xfrm>
            <a:off x="4114800" y="469087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90%+</a:t>
            </a:r>
            <a:endParaRPr lang="en-US" sz="1050" dirty="0"/>
          </a:p>
        </p:txBody>
      </p:sp>
      <p:sp>
        <p:nvSpPr>
          <p:cNvPr id="56" name="Shape 53"/>
          <p:cNvSpPr/>
          <p:nvPr/>
        </p:nvSpPr>
        <p:spPr>
          <a:xfrm>
            <a:off x="6583680" y="4690872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57" name="Text 54"/>
          <p:cNvSpPr txBox="1"/>
          <p:nvPr/>
        </p:nvSpPr>
        <p:spPr>
          <a:xfrm>
            <a:off x="6583680" y="469087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to 90%</a:t>
            </a:r>
            <a:endParaRPr lang="en-US" sz="1050" dirty="0"/>
          </a:p>
        </p:txBody>
      </p:sp>
      <p:sp>
        <p:nvSpPr>
          <p:cNvPr id="58" name="Shape 55"/>
          <p:cNvSpPr/>
          <p:nvPr/>
        </p:nvSpPr>
        <p:spPr>
          <a:xfrm>
            <a:off x="9052560" y="4690872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59" name="Text 56"/>
          <p:cNvSpPr txBox="1"/>
          <p:nvPr/>
        </p:nvSpPr>
        <p:spPr>
          <a:xfrm>
            <a:off x="9052560" y="4690872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80%</a:t>
            </a:r>
            <a:endParaRPr lang="en-US" sz="1050" dirty="0"/>
          </a:p>
        </p:txBody>
      </p:sp>
      <p:sp>
        <p:nvSpPr>
          <p:cNvPr id="60" name="Shape 57"/>
          <p:cNvSpPr/>
          <p:nvPr/>
        </p:nvSpPr>
        <p:spPr>
          <a:xfrm>
            <a:off x="548640" y="5102352"/>
            <a:ext cx="11064240" cy="411480"/>
          </a:xfrm>
          <a:prstGeom prst="roundRect">
            <a:avLst>
              <a:gd name="adj" fmla="val 17778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61" name="Text 58"/>
          <p:cNvSpPr txBox="1"/>
          <p:nvPr/>
        </p:nvSpPr>
        <p:spPr>
          <a:xfrm>
            <a:off x="685800" y="5102352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TLS-RPT failures</a:t>
            </a:r>
            <a:endParaRPr lang="en-US" sz="1300" dirty="0"/>
          </a:p>
        </p:txBody>
      </p:sp>
      <p:sp>
        <p:nvSpPr>
          <p:cNvPr id="62" name="Shape 59"/>
          <p:cNvSpPr/>
          <p:nvPr/>
        </p:nvSpPr>
        <p:spPr>
          <a:xfrm>
            <a:off x="4114800" y="5175504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63" name="Text 60"/>
          <p:cNvSpPr txBox="1"/>
          <p:nvPr/>
        </p:nvSpPr>
        <p:spPr>
          <a:xfrm>
            <a:off x="4114800" y="5175504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050" dirty="0"/>
          </a:p>
        </p:txBody>
      </p:sp>
      <p:sp>
        <p:nvSpPr>
          <p:cNvPr id="64" name="Shape 61"/>
          <p:cNvSpPr/>
          <p:nvPr/>
        </p:nvSpPr>
        <p:spPr>
          <a:xfrm>
            <a:off x="6583680" y="5175504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65" name="Text 62"/>
          <p:cNvSpPr txBox="1"/>
          <p:nvPr/>
        </p:nvSpPr>
        <p:spPr>
          <a:xfrm>
            <a:off x="6583680" y="5175504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to 5</a:t>
            </a:r>
            <a:endParaRPr lang="en-US" sz="1050" dirty="0"/>
          </a:p>
        </p:txBody>
      </p:sp>
      <p:sp>
        <p:nvSpPr>
          <p:cNvPr id="66" name="Shape 63"/>
          <p:cNvSpPr/>
          <p:nvPr/>
        </p:nvSpPr>
        <p:spPr>
          <a:xfrm>
            <a:off x="9052560" y="5175504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67" name="Text 64"/>
          <p:cNvSpPr txBox="1"/>
          <p:nvPr/>
        </p:nvSpPr>
        <p:spPr>
          <a:xfrm>
            <a:off x="9052560" y="517550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5</a:t>
            </a:r>
            <a:endParaRPr lang="en-US" sz="1050" dirty="0"/>
          </a:p>
        </p:txBody>
      </p:sp>
      <p:sp>
        <p:nvSpPr>
          <p:cNvPr id="68" name="Shape 65"/>
          <p:cNvSpPr/>
          <p:nvPr/>
        </p:nvSpPr>
        <p:spPr>
          <a:xfrm>
            <a:off x="548640" y="5586984"/>
            <a:ext cx="11064240" cy="411480"/>
          </a:xfrm>
          <a:prstGeom prst="roundRect">
            <a:avLst>
              <a:gd name="adj" fmla="val 1777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69" name="Text 66"/>
          <p:cNvSpPr txBox="1"/>
          <p:nvPr/>
        </p:nvSpPr>
        <p:spPr>
          <a:xfrm>
            <a:off x="685800" y="5586984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mail-tester score</a:t>
            </a:r>
            <a:endParaRPr lang="en-US" sz="1300" dirty="0"/>
          </a:p>
        </p:txBody>
      </p:sp>
      <p:sp>
        <p:nvSpPr>
          <p:cNvPr id="70" name="Shape 67"/>
          <p:cNvSpPr/>
          <p:nvPr/>
        </p:nvSpPr>
        <p:spPr>
          <a:xfrm>
            <a:off x="4114800" y="5660136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71" name="Text 68"/>
          <p:cNvSpPr txBox="1"/>
          <p:nvPr/>
        </p:nvSpPr>
        <p:spPr>
          <a:xfrm>
            <a:off x="4114800" y="566013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50" dirty="0"/>
          </a:p>
        </p:txBody>
      </p:sp>
      <p:sp>
        <p:nvSpPr>
          <p:cNvPr id="72" name="Shape 69"/>
          <p:cNvSpPr/>
          <p:nvPr/>
        </p:nvSpPr>
        <p:spPr>
          <a:xfrm>
            <a:off x="6583680" y="5660136"/>
            <a:ext cx="219456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73" name="Text 70"/>
          <p:cNvSpPr txBox="1"/>
          <p:nvPr/>
        </p:nvSpPr>
        <p:spPr>
          <a:xfrm>
            <a:off x="6583680" y="566013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to 9.9</a:t>
            </a:r>
            <a:endParaRPr lang="en-US" sz="1050" dirty="0"/>
          </a:p>
        </p:txBody>
      </p:sp>
      <p:sp>
        <p:nvSpPr>
          <p:cNvPr id="74" name="Shape 71"/>
          <p:cNvSpPr/>
          <p:nvPr/>
        </p:nvSpPr>
        <p:spPr>
          <a:xfrm>
            <a:off x="9052560" y="5660136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75" name="Text 72"/>
          <p:cNvSpPr txBox="1"/>
          <p:nvPr/>
        </p:nvSpPr>
        <p:spPr>
          <a:xfrm>
            <a:off x="9052560" y="5660136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9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TOOLKIT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tools that run the Email Outreach Engine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chosen toolkit carries through every document, platform and checklist step.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965960"/>
            <a:ext cx="260604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49808" y="2167128"/>
            <a:ext cx="603504" cy="603504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649" y="2311969"/>
            <a:ext cx="313822" cy="313822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749808" y="2862072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Apollo</a:t>
            </a:r>
            <a:endParaRPr lang="en-US" sz="1550" dirty="0"/>
          </a:p>
        </p:txBody>
      </p:sp>
      <p:sp>
        <p:nvSpPr>
          <p:cNvPr id="12" name="Text 8"/>
          <p:cNvSpPr txBox="1"/>
          <p:nvPr/>
        </p:nvSpPr>
        <p:spPr>
          <a:xfrm>
            <a:off x="749808" y="318211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generation</a:t>
            </a:r>
            <a:endParaRPr lang="en-US" sz="1050" dirty="0"/>
          </a:p>
        </p:txBody>
      </p:sp>
      <p:sp>
        <p:nvSpPr>
          <p:cNvPr id="13" name="Text 9"/>
          <p:cNvSpPr txBox="1"/>
          <p:nvPr/>
        </p:nvSpPr>
        <p:spPr>
          <a:xfrm>
            <a:off x="749808" y="3429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ICP contacts and enrich them through the Claude connector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3355848" y="1965960"/>
            <a:ext cx="260604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3557016" y="2167128"/>
            <a:ext cx="603504" cy="603504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857" y="2311969"/>
            <a:ext cx="313822" cy="313822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3557016" y="2862072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+ Apify</a:t>
            </a:r>
            <a:endParaRPr lang="en-US" sz="1550" dirty="0"/>
          </a:p>
        </p:txBody>
      </p:sp>
      <p:sp>
        <p:nvSpPr>
          <p:cNvPr id="18" name="Text 13"/>
          <p:cNvSpPr txBox="1"/>
          <p:nvPr/>
        </p:nvSpPr>
        <p:spPr>
          <a:xfrm>
            <a:off x="3557016" y="318211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and scrapers</a:t>
            </a:r>
            <a:endParaRPr lang="en-US" sz="1050" dirty="0"/>
          </a:p>
        </p:txBody>
      </p:sp>
      <p:sp>
        <p:nvSpPr>
          <p:cNvPr id="19" name="Text 14"/>
          <p:cNvSpPr txBox="1"/>
          <p:nvPr/>
        </p:nvSpPr>
        <p:spPr>
          <a:xfrm>
            <a:off x="3557016" y="3429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signals, lead scoring, personal lines and copy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6163056" y="1965960"/>
            <a:ext cx="260604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364224" y="2167128"/>
            <a:ext cx="603504" cy="603504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9065" y="2311969"/>
            <a:ext cx="313822" cy="313822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6364224" y="2862072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MillionVerifier</a:t>
            </a:r>
            <a:endParaRPr lang="en-US" sz="1550" dirty="0"/>
          </a:p>
        </p:txBody>
      </p:sp>
      <p:sp>
        <p:nvSpPr>
          <p:cNvPr id="24" name="Text 18"/>
          <p:cNvSpPr txBox="1"/>
          <p:nvPr/>
        </p:nvSpPr>
        <p:spPr>
          <a:xfrm>
            <a:off x="6364224" y="318211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Recipient verification</a:t>
            </a:r>
            <a:endParaRPr lang="en-US" sz="1050" dirty="0"/>
          </a:p>
        </p:txBody>
      </p:sp>
      <p:sp>
        <p:nvSpPr>
          <p:cNvPr id="25" name="Text 19"/>
          <p:cNvSpPr txBox="1"/>
          <p:nvPr/>
        </p:nvSpPr>
        <p:spPr>
          <a:xfrm>
            <a:off x="6364224" y="3429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check every lead before it enters a campaign</a:t>
            </a:r>
            <a:endParaRPr lang="en-US" sz="1050" dirty="0"/>
          </a:p>
        </p:txBody>
      </p:sp>
      <p:sp>
        <p:nvSpPr>
          <p:cNvPr id="26" name="Shape 20"/>
          <p:cNvSpPr/>
          <p:nvPr/>
        </p:nvSpPr>
        <p:spPr>
          <a:xfrm>
            <a:off x="8970264" y="1965960"/>
            <a:ext cx="260604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9171432" y="2167128"/>
            <a:ext cx="603504" cy="603504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6273" y="2311969"/>
            <a:ext cx="313822" cy="313822"/>
          </a:xfrm>
          <a:prstGeom prst="rect">
            <a:avLst/>
          </a:prstGeom>
        </p:spPr>
      </p:pic>
      <p:sp>
        <p:nvSpPr>
          <p:cNvPr id="29" name="Text 22"/>
          <p:cNvSpPr txBox="1"/>
          <p:nvPr/>
        </p:nvSpPr>
        <p:spPr>
          <a:xfrm>
            <a:off x="9171432" y="2862072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NeverBounce</a:t>
            </a:r>
            <a:endParaRPr lang="en-US" sz="1550" dirty="0"/>
          </a:p>
        </p:txBody>
      </p:sp>
      <p:sp>
        <p:nvSpPr>
          <p:cNvPr id="30" name="Text 23"/>
          <p:cNvSpPr txBox="1"/>
          <p:nvPr/>
        </p:nvSpPr>
        <p:spPr>
          <a:xfrm>
            <a:off x="9171432" y="318211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Recipient verification</a:t>
            </a:r>
            <a:endParaRPr lang="en-US" sz="1050" dirty="0"/>
          </a:p>
        </p:txBody>
      </p:sp>
      <p:sp>
        <p:nvSpPr>
          <p:cNvPr id="31" name="Text 24"/>
          <p:cNvSpPr txBox="1"/>
          <p:nvPr/>
        </p:nvSpPr>
        <p:spPr>
          <a:xfrm>
            <a:off x="9171432" y="3429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check on catch-all and unknown results</a:t>
            </a:r>
            <a:endParaRPr lang="en-US" sz="1050" dirty="0"/>
          </a:p>
        </p:txBody>
      </p:sp>
      <p:sp>
        <p:nvSpPr>
          <p:cNvPr id="32" name="Shape 25"/>
          <p:cNvSpPr/>
          <p:nvPr/>
        </p:nvSpPr>
        <p:spPr>
          <a:xfrm>
            <a:off x="548640" y="4069080"/>
            <a:ext cx="260604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3" name="Shape 26"/>
          <p:cNvSpPr/>
          <p:nvPr/>
        </p:nvSpPr>
        <p:spPr>
          <a:xfrm>
            <a:off x="749808" y="4270248"/>
            <a:ext cx="603504" cy="603504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3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649" y="4415089"/>
            <a:ext cx="313822" cy="313822"/>
          </a:xfrm>
          <a:prstGeom prst="rect">
            <a:avLst/>
          </a:prstGeom>
        </p:spPr>
      </p:pic>
      <p:sp>
        <p:nvSpPr>
          <p:cNvPr id="35" name="Text 27"/>
          <p:cNvSpPr txBox="1"/>
          <p:nvPr/>
        </p:nvSpPr>
        <p:spPr>
          <a:xfrm>
            <a:off x="749808" y="4965192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Mailscale</a:t>
            </a:r>
            <a:endParaRPr lang="en-US" sz="1550" dirty="0"/>
          </a:p>
        </p:txBody>
      </p:sp>
      <p:sp>
        <p:nvSpPr>
          <p:cNvPr id="36" name="Text 28"/>
          <p:cNvSpPr txBox="1"/>
          <p:nvPr/>
        </p:nvSpPr>
        <p:spPr>
          <a:xfrm>
            <a:off x="749808" y="528523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Inboxes and test runs</a:t>
            </a:r>
            <a:endParaRPr lang="en-US" sz="1050" dirty="0"/>
          </a:p>
        </p:txBody>
      </p:sp>
      <p:sp>
        <p:nvSpPr>
          <p:cNvPr id="37" name="Text 29"/>
          <p:cNvSpPr txBox="1"/>
          <p:nvPr/>
        </p:nvSpPr>
        <p:spPr>
          <a:xfrm>
            <a:off x="749808" y="553212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 inboxes on the sending domains, marketing-style test runs</a:t>
            </a:r>
            <a:endParaRPr lang="en-US" sz="1050" dirty="0"/>
          </a:p>
        </p:txBody>
      </p:sp>
      <p:sp>
        <p:nvSpPr>
          <p:cNvPr id="38" name="Shape 30"/>
          <p:cNvSpPr/>
          <p:nvPr/>
        </p:nvSpPr>
        <p:spPr>
          <a:xfrm>
            <a:off x="3355848" y="4069080"/>
            <a:ext cx="260604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9" name="Shape 31"/>
          <p:cNvSpPr/>
          <p:nvPr/>
        </p:nvSpPr>
        <p:spPr>
          <a:xfrm>
            <a:off x="3557016" y="4270248"/>
            <a:ext cx="603504" cy="603504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4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1857" y="4415089"/>
            <a:ext cx="313822" cy="313822"/>
          </a:xfrm>
          <a:prstGeom prst="rect">
            <a:avLst/>
          </a:prstGeom>
        </p:spPr>
      </p:pic>
      <p:sp>
        <p:nvSpPr>
          <p:cNvPr id="41" name="Text 32"/>
          <p:cNvSpPr txBox="1"/>
          <p:nvPr/>
        </p:nvSpPr>
        <p:spPr>
          <a:xfrm>
            <a:off x="3557016" y="4965192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PlusVibe</a:t>
            </a:r>
            <a:endParaRPr lang="en-US" sz="1550" dirty="0"/>
          </a:p>
        </p:txBody>
      </p:sp>
      <p:sp>
        <p:nvSpPr>
          <p:cNvPr id="42" name="Text 33"/>
          <p:cNvSpPr txBox="1"/>
          <p:nvPr/>
        </p:nvSpPr>
        <p:spPr>
          <a:xfrm>
            <a:off x="3557016" y="528523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Sending engine</a:t>
            </a:r>
            <a:endParaRPr lang="en-US" sz="1050" dirty="0"/>
          </a:p>
        </p:txBody>
      </p:sp>
      <p:sp>
        <p:nvSpPr>
          <p:cNvPr id="43" name="Text 34"/>
          <p:cNvSpPr txBox="1"/>
          <p:nvPr/>
        </p:nvSpPr>
        <p:spPr>
          <a:xfrm>
            <a:off x="3557016" y="553212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Warmup, inbox rotation, spintax, campaigns, replies, casual inbox tests</a:t>
            </a:r>
            <a:endParaRPr lang="en-US" sz="1050" dirty="0"/>
          </a:p>
        </p:txBody>
      </p:sp>
      <p:sp>
        <p:nvSpPr>
          <p:cNvPr id="44" name="Shape 35"/>
          <p:cNvSpPr/>
          <p:nvPr/>
        </p:nvSpPr>
        <p:spPr>
          <a:xfrm>
            <a:off x="6163056" y="4069080"/>
            <a:ext cx="260604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5" name="Shape 36"/>
          <p:cNvSpPr/>
          <p:nvPr/>
        </p:nvSpPr>
        <p:spPr>
          <a:xfrm>
            <a:off x="6364224" y="4270248"/>
            <a:ext cx="603504" cy="603504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4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9065" y="4415089"/>
            <a:ext cx="313822" cy="313822"/>
          </a:xfrm>
          <a:prstGeom prst="rect">
            <a:avLst/>
          </a:prstGeom>
        </p:spPr>
      </p:pic>
      <p:sp>
        <p:nvSpPr>
          <p:cNvPr id="47" name="Text 37"/>
          <p:cNvSpPr txBox="1"/>
          <p:nvPr/>
        </p:nvSpPr>
        <p:spPr>
          <a:xfrm>
            <a:off x="6364224" y="4965192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mail-tester</a:t>
            </a:r>
            <a:endParaRPr lang="en-US" sz="1550" dirty="0"/>
          </a:p>
        </p:txBody>
      </p:sp>
      <p:sp>
        <p:nvSpPr>
          <p:cNvPr id="48" name="Text 38"/>
          <p:cNvSpPr txBox="1"/>
          <p:nvPr/>
        </p:nvSpPr>
        <p:spPr>
          <a:xfrm>
            <a:off x="6364224" y="528523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Deliverability score</a:t>
            </a:r>
            <a:endParaRPr lang="en-US" sz="1050" dirty="0"/>
          </a:p>
        </p:txBody>
      </p:sp>
      <p:sp>
        <p:nvSpPr>
          <p:cNvPr id="49" name="Text 39"/>
          <p:cNvSpPr txBox="1"/>
          <p:nvPr/>
        </p:nvSpPr>
        <p:spPr>
          <a:xfrm>
            <a:off x="6364224" y="553212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10/10 check for the main domain and every sending inbox</a:t>
            </a:r>
            <a:endParaRPr lang="en-US" sz="1050" dirty="0"/>
          </a:p>
        </p:txBody>
      </p:sp>
      <p:sp>
        <p:nvSpPr>
          <p:cNvPr id="50" name="Shape 40"/>
          <p:cNvSpPr/>
          <p:nvPr/>
        </p:nvSpPr>
        <p:spPr>
          <a:xfrm>
            <a:off x="8970264" y="4069080"/>
            <a:ext cx="260604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51" name="Shape 41"/>
          <p:cNvSpPr/>
          <p:nvPr/>
        </p:nvSpPr>
        <p:spPr>
          <a:xfrm>
            <a:off x="9171432" y="4270248"/>
            <a:ext cx="603504" cy="603504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5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16273" y="4415089"/>
            <a:ext cx="313822" cy="313822"/>
          </a:xfrm>
          <a:prstGeom prst="rect">
            <a:avLst/>
          </a:prstGeom>
        </p:spPr>
      </p:pic>
      <p:sp>
        <p:nvSpPr>
          <p:cNvPr id="53" name="Text 42"/>
          <p:cNvSpPr txBox="1"/>
          <p:nvPr/>
        </p:nvSpPr>
        <p:spPr>
          <a:xfrm>
            <a:off x="9171432" y="4965192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</a:t>
            </a:r>
            <a:endParaRPr lang="en-US" sz="1550" dirty="0"/>
          </a:p>
        </p:txBody>
      </p:sp>
      <p:sp>
        <p:nvSpPr>
          <p:cNvPr id="54" name="Text 43"/>
          <p:cNvSpPr txBox="1"/>
          <p:nvPr/>
        </p:nvSpPr>
        <p:spPr>
          <a:xfrm>
            <a:off x="9171432" y="528523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and automation layer</a:t>
            </a:r>
            <a:endParaRPr lang="en-US" sz="1050" dirty="0"/>
          </a:p>
        </p:txBody>
      </p:sp>
      <p:sp>
        <p:nvSpPr>
          <p:cNvPr id="55" name="Text 44"/>
          <p:cNvSpPr txBox="1"/>
          <p:nvPr/>
        </p:nvSpPr>
        <p:spPr>
          <a:xfrm>
            <a:off x="9171432" y="553212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Skills, health reports, evidence checks, meeting briefs and scopes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PROVIDERS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Suggested vendors for every part of the engine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chosen tools stay first; alternatives and indicative 2026 prices. Confirm current prices before buying.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  <p:graphicFrame>
        <p:nvGraphicFramePr>
          <p:cNvPr id="2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91672" cy="914400"/>
        </p:xfrm>
        <a:graphic>
          <a:graphicData uri="http://schemas.openxmlformats.org/drawingml/2006/table">
            <a:tbl>
              <a:tblPr/>
              <a:tblGrid>
                <a:gridCol w="2651760"/>
                <a:gridCol w="2514600"/>
                <a:gridCol w="2651760"/>
                <a:gridCol w="3273552"/>
              </a:tblGrid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Need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E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Suggested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E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Alternatives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E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Indicative price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E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Sending domains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Cloudflare Registrar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Porkbun, Namecheap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About $10 to $12 a year per .com at cost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Cold inboxes (Microsoft and Google)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Mailscale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Maildoso, Zapmail, InboxKit, Primeforge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Quote per inbox; market range about $2.50 to $4.50 per Microsoft inbox a month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Sending, warmup and unibox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PlusVibe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Instantly, Smartlead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From about $37 a month; warmup included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Lead data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Apollo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Clay, Lusha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Paid seat plans; check current Apollo pricing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Research and scraping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Claude + Apify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PhantomBuster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Apify usage-based, free tier then paid plans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Email verification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MillionVerifier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ZeroBounce, Bouncer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About $37 per 10,000 checks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Second verification pass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NeverBounce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Scrubby for catch-all domains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About $80 per 10,000 checks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DMARC monitoring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EasyDMARC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dmarcian, DMARCLY, Postmark DMARC digests (free)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 tier; paid from about $18 to $36 a month for 2 domains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Deliverability score and placement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mail-tester, PlusVibe and Mailscale tests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GlockApps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mail-tester low-cost credits; GlockApps free 3 tests then from $59 a month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Reputation dashboards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Google Postmaster Tools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Microsoft SNDS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Opt-in bulk email lane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Brevo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Amazon SES, Mailchimp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Brevo tiered plans; SES about $0.10 per 1,000 emails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CRM and pipeline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HubSpot Starter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Pipedrive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Per-seat monthly plans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Automation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n8n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Make, Zapier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Self-host free or cloud plans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Meeting booking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Calendly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Cal.com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 tier; paid per seat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Team alerts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Slack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Microsoft Teams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Existing workspace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does what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owners keep the program on schedule.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92024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77240" y="2194560"/>
            <a:ext cx="640080" cy="640080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859" y="2348179"/>
            <a:ext cx="332842" cy="332842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600200" y="210312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1600200" y="246888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Approves policy moves (reject, bulk launch), signs off tenant changes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6172200" y="192024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400800" y="2194560"/>
            <a:ext cx="640080" cy="640080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419" y="2348179"/>
            <a:ext cx="332842" cy="332842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7223760" y="210312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365 admin</a:t>
            </a:r>
            <a:endParaRPr lang="en-US" sz="1500" dirty="0"/>
          </a:p>
        </p:txBody>
      </p:sp>
      <p:sp>
        <p:nvSpPr>
          <p:cNvPr id="17" name="Text 12"/>
          <p:cNvSpPr txBox="1"/>
          <p:nvPr/>
        </p:nvSpPr>
        <p:spPr>
          <a:xfrm>
            <a:off x="7223760" y="246888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DKIM, outbound spam policy, MFA, SMTP AUTH, Defender reviews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548640" y="329184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777240" y="3566160"/>
            <a:ext cx="640080" cy="640080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59" y="3719779"/>
            <a:ext cx="332842" cy="332842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1600200" y="347472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/ DNS owner</a:t>
            </a:r>
            <a:endParaRPr lang="en-US" sz="1500" dirty="0"/>
          </a:p>
        </p:txBody>
      </p:sp>
      <p:sp>
        <p:nvSpPr>
          <p:cNvPr id="22" name="Text 16"/>
          <p:cNvSpPr txBox="1"/>
          <p:nvPr/>
        </p:nvSpPr>
        <p:spPr>
          <a:xfrm>
            <a:off x="1600200" y="384048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records, DNSSEC, MTA-STS hosting, web proxy consistency</a:t>
            </a:r>
            <a:endParaRPr lang="en-US" sz="1200" dirty="0"/>
          </a:p>
        </p:txBody>
      </p:sp>
      <p:sp>
        <p:nvSpPr>
          <p:cNvPr id="23" name="Shape 17"/>
          <p:cNvSpPr/>
          <p:nvPr/>
        </p:nvSpPr>
        <p:spPr>
          <a:xfrm>
            <a:off x="6172200" y="329184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6400800" y="3566160"/>
            <a:ext cx="640080" cy="640080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4419" y="3719779"/>
            <a:ext cx="332842" cy="332842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7223760" y="347472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ops</a:t>
            </a:r>
            <a:endParaRPr lang="en-US" sz="1500" dirty="0"/>
          </a:p>
        </p:txBody>
      </p:sp>
      <p:sp>
        <p:nvSpPr>
          <p:cNvPr id="27" name="Text 20"/>
          <p:cNvSpPr txBox="1"/>
          <p:nvPr/>
        </p:nvSpPr>
        <p:spPr>
          <a:xfrm>
            <a:off x="7223760" y="384048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platform, lists, consent, content, ramp schedule</a:t>
            </a:r>
            <a:endParaRPr lang="en-US" sz="1200" dirty="0"/>
          </a:p>
        </p:txBody>
      </p:sp>
      <p:sp>
        <p:nvSpPr>
          <p:cNvPr id="28" name="Shape 21"/>
          <p:cNvSpPr/>
          <p:nvPr/>
        </p:nvSpPr>
        <p:spPr>
          <a:xfrm>
            <a:off x="548640" y="466344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9" name="Shape 22"/>
          <p:cNvSpPr/>
          <p:nvPr/>
        </p:nvSpPr>
        <p:spPr>
          <a:xfrm>
            <a:off x="777240" y="4937760"/>
            <a:ext cx="640080" cy="640080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859" y="5091379"/>
            <a:ext cx="332842" cy="332842"/>
          </a:xfrm>
          <a:prstGeom prst="rect">
            <a:avLst/>
          </a:prstGeom>
        </p:spPr>
      </p:pic>
      <p:sp>
        <p:nvSpPr>
          <p:cNvPr id="31" name="Text 23"/>
          <p:cNvSpPr txBox="1"/>
          <p:nvPr/>
        </p:nvSpPr>
        <p:spPr>
          <a:xfrm>
            <a:off x="1600200" y="484632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Deliverability analyst</a:t>
            </a:r>
            <a:endParaRPr lang="en-US" sz="1500" dirty="0"/>
          </a:p>
        </p:txBody>
      </p:sp>
      <p:sp>
        <p:nvSpPr>
          <p:cNvPr id="32" name="Text 24"/>
          <p:cNvSpPr txBox="1"/>
          <p:nvPr/>
        </p:nvSpPr>
        <p:spPr>
          <a:xfrm>
            <a:off x="1600200" y="521208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dashboard, DMARC and TLS reports, blocklist watch</a:t>
            </a:r>
            <a:endParaRPr lang="en-US" sz="1200" dirty="0"/>
          </a:p>
        </p:txBody>
      </p:sp>
      <p:sp>
        <p:nvSpPr>
          <p:cNvPr id="33" name="Shape 25"/>
          <p:cNvSpPr/>
          <p:nvPr/>
        </p:nvSpPr>
        <p:spPr>
          <a:xfrm>
            <a:off x="6172200" y="466344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4" name="Shape 26"/>
          <p:cNvSpPr/>
          <p:nvPr/>
        </p:nvSpPr>
        <p:spPr>
          <a:xfrm>
            <a:off x="6400800" y="4937760"/>
            <a:ext cx="640080" cy="64008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3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4419" y="5091379"/>
            <a:ext cx="332842" cy="332842"/>
          </a:xfrm>
          <a:prstGeom prst="rect">
            <a:avLst/>
          </a:prstGeom>
        </p:spPr>
      </p:pic>
      <p:sp>
        <p:nvSpPr>
          <p:cNvPr id="36" name="Text 27"/>
          <p:cNvSpPr txBox="1"/>
          <p:nvPr/>
        </p:nvSpPr>
        <p:spPr>
          <a:xfrm>
            <a:off x="7223760" y="484632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(this project)</a:t>
            </a:r>
            <a:endParaRPr lang="en-US" sz="1500" dirty="0"/>
          </a:p>
        </p:txBody>
      </p:sp>
      <p:sp>
        <p:nvSpPr>
          <p:cNvPr id="37" name="Text 28"/>
          <p:cNvSpPr txBox="1"/>
          <p:nvPr/>
        </p:nvSpPr>
        <p:spPr>
          <a:xfrm>
            <a:off x="7223760" y="521208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DNS and blocklist sweep, report summaries, record generation, header analysis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5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72 HOURS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77724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 actions to move from 4/10 toward 10/10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548640" y="1828800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749808" y="2029968"/>
            <a:ext cx="457200" cy="45720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74980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1417320" y="1828800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DKIM and publish both CNAMEs in Cloudflare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172200" y="1828800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373368" y="2029968"/>
            <a:ext cx="457200" cy="45720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637336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9"/>
          <p:cNvSpPr txBox="1"/>
          <p:nvPr/>
        </p:nvSpPr>
        <p:spPr>
          <a:xfrm>
            <a:off x="7040880" y="1828800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DMARC rua to a DMARC monitor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548640" y="2852928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749808" y="3054096"/>
            <a:ext cx="457200" cy="45720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749808" y="3054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3"/>
          <p:cNvSpPr txBox="1"/>
          <p:nvPr/>
        </p:nvSpPr>
        <p:spPr>
          <a:xfrm>
            <a:off x="1417320" y="2852928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Freeze any bulk or mass mail from abilityglobal.io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172200" y="2852928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6373368" y="3054096"/>
            <a:ext cx="457200" cy="4572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373368" y="3054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0" name="Text 17"/>
          <p:cNvSpPr txBox="1"/>
          <p:nvPr/>
        </p:nvSpPr>
        <p:spPr>
          <a:xfrm>
            <a:off x="7040880" y="2852928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header tests to Gmail and Outlook.com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548640" y="3877056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749808" y="4078224"/>
            <a:ext cx="457200" cy="4572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749808" y="40782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1"/>
          <p:cNvSpPr txBox="1"/>
          <p:nvPr/>
        </p:nvSpPr>
        <p:spPr>
          <a:xfrm>
            <a:off x="1417320" y="3877056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the domain in Google Postmaster Tools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6172200" y="3877056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373368" y="4078224"/>
            <a:ext cx="457200" cy="4572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6373368" y="40782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28" name="Text 25"/>
          <p:cNvSpPr txBox="1"/>
          <p:nvPr/>
        </p:nvSpPr>
        <p:spPr>
          <a:xfrm>
            <a:off x="7040880" y="3877056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MXToolbox Domain Health, Blacklist and Spamhaus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548640" y="4901184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0" name="Shape 27"/>
          <p:cNvSpPr/>
          <p:nvPr/>
        </p:nvSpPr>
        <p:spPr>
          <a:xfrm>
            <a:off x="749808" y="5102352"/>
            <a:ext cx="457200" cy="4572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749808" y="51023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32" name="Text 29"/>
          <p:cNvSpPr txBox="1"/>
          <p:nvPr/>
        </p:nvSpPr>
        <p:spPr>
          <a:xfrm>
            <a:off x="1417320" y="4901184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every system that sends as the domain</a:t>
            </a:r>
            <a:endParaRPr lang="en-US" sz="1400" dirty="0"/>
          </a:p>
        </p:txBody>
      </p:sp>
      <p:sp>
        <p:nvSpPr>
          <p:cNvPr id="33" name="Shape 30"/>
          <p:cNvSpPr/>
          <p:nvPr/>
        </p:nvSpPr>
        <p:spPr>
          <a:xfrm>
            <a:off x="6172200" y="4901184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4" name="Shape 31"/>
          <p:cNvSpPr/>
          <p:nvPr/>
        </p:nvSpPr>
        <p:spPr>
          <a:xfrm>
            <a:off x="6373368" y="5102352"/>
            <a:ext cx="457200" cy="4572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35" name="Text 32"/>
          <p:cNvSpPr txBox="1"/>
          <p:nvPr/>
        </p:nvSpPr>
        <p:spPr>
          <a:xfrm>
            <a:off x="6373368" y="51023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dirty="0"/>
          </a:p>
        </p:txBody>
      </p:sp>
      <p:sp>
        <p:nvSpPr>
          <p:cNvPr id="36" name="Text 33"/>
          <p:cNvSpPr txBox="1"/>
          <p:nvPr/>
        </p:nvSpPr>
        <p:spPr>
          <a:xfrm>
            <a:off x="7040880" y="4901184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full admin control of the Microsoft 365 tenant</a:t>
            </a:r>
            <a:endParaRPr lang="en-US" sz="1400" dirty="0"/>
          </a:p>
        </p:txBody>
      </p:sp>
      <p:sp>
        <p:nvSpPr>
          <p:cNvPr id="37" name="Text 34"/>
          <p:cNvSpPr txBox="1"/>
          <p:nvPr/>
        </p:nvSpPr>
        <p:spPr>
          <a:xfrm>
            <a:off x="548640" y="60350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 live: 17 Sep    |    DMARC reject: by 31 Oct    |    Perfect health and bulk lane ready: 1 Nov 2026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DF0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31520" y="21031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</a:t>
            </a:r>
            <a:endParaRPr lang="en-US" sz="1400" dirty="0"/>
          </a:p>
        </p:txBody>
      </p:sp>
      <p:sp>
        <p:nvSpPr>
          <p:cNvPr id="4" name="Text 1"/>
          <p:cNvSpPr txBox="1"/>
          <p:nvPr/>
        </p:nvSpPr>
        <p:spPr>
          <a:xfrm>
            <a:off x="731520" y="251460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Diagnosis</a:t>
            </a:r>
            <a:endParaRPr lang="en-US" sz="4800" dirty="0"/>
          </a:p>
        </p:txBody>
      </p:sp>
      <p:sp>
        <p:nvSpPr>
          <p:cNvPr id="5" name="Text 2"/>
          <p:cNvSpPr txBox="1"/>
          <p:nvPr/>
        </p:nvSpPr>
        <p:spPr>
          <a:xfrm>
            <a:off x="731520" y="365760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mail from abilityglobal.io lands in spam, based on live records and what still needs checking inside Microsoft 365.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8503920" y="1828800"/>
            <a:ext cx="2926080" cy="29260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0" y="2651760"/>
            <a:ext cx="1280160" cy="12801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DNS AUDIT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receiving servers see today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Queried through public resolvers on 16 Sep 2026. Green passes, amber needs work, red is broken.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874520"/>
            <a:ext cx="11064240" cy="384048"/>
          </a:xfrm>
          <a:prstGeom prst="roundRect">
            <a:avLst>
              <a:gd name="adj" fmla="val 19048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58368" y="1929384"/>
            <a:ext cx="685800" cy="274320"/>
          </a:xfrm>
          <a:prstGeom prst="roundRect">
            <a:avLst>
              <a:gd name="adj" fmla="val 50000"/>
            </a:avLst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658368" y="1929384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</a:t>
            </a:r>
            <a:endParaRPr lang="en-US" sz="1050" dirty="0"/>
          </a:p>
        </p:txBody>
      </p:sp>
      <p:sp>
        <p:nvSpPr>
          <p:cNvPr id="11" name="Text 8"/>
          <p:cNvSpPr txBox="1"/>
          <p:nvPr/>
        </p:nvSpPr>
        <p:spPr>
          <a:xfrm>
            <a:off x="1481328" y="187452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host</a:t>
            </a:r>
            <a:endParaRPr lang="en-US" sz="1250" dirty="0"/>
          </a:p>
        </p:txBody>
      </p:sp>
      <p:sp>
        <p:nvSpPr>
          <p:cNvPr id="12" name="Text 9"/>
          <p:cNvSpPr txBox="1"/>
          <p:nvPr/>
        </p:nvSpPr>
        <p:spPr>
          <a:xfrm>
            <a:off x="3200400" y="187452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Cloudflare (tessa / clyde)</a:t>
            </a:r>
            <a:endParaRPr lang="en-US" sz="950" dirty="0"/>
          </a:p>
        </p:txBody>
      </p:sp>
      <p:sp>
        <p:nvSpPr>
          <p:cNvPr id="13" name="Text 10"/>
          <p:cNvSpPr txBox="1"/>
          <p:nvPr/>
        </p:nvSpPr>
        <p:spPr>
          <a:xfrm>
            <a:off x="7772400" y="187452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Registrar is GoDaddy. All edits happen in Cloudflare.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548640" y="2322576"/>
            <a:ext cx="11064240" cy="384048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58368" y="2377440"/>
            <a:ext cx="68580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658368" y="23774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</a:t>
            </a:r>
            <a:endParaRPr lang="en-US" sz="1050" dirty="0"/>
          </a:p>
        </p:txBody>
      </p:sp>
      <p:sp>
        <p:nvSpPr>
          <p:cNvPr id="17" name="Text 14"/>
          <p:cNvSpPr txBox="1"/>
          <p:nvPr/>
        </p:nvSpPr>
        <p:spPr>
          <a:xfrm>
            <a:off x="1481328" y="2322576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MX</a:t>
            </a:r>
            <a:endParaRPr lang="en-US" sz="1250" dirty="0"/>
          </a:p>
        </p:txBody>
      </p:sp>
      <p:sp>
        <p:nvSpPr>
          <p:cNvPr id="18" name="Text 15"/>
          <p:cNvSpPr txBox="1"/>
          <p:nvPr/>
        </p:nvSpPr>
        <p:spPr>
          <a:xfrm>
            <a:off x="3200400" y="2322576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abilityglobal-io.mail.protection.outlook.com</a:t>
            </a:r>
            <a:endParaRPr lang="en-US" sz="950" dirty="0"/>
          </a:p>
        </p:txBody>
      </p:sp>
      <p:sp>
        <p:nvSpPr>
          <p:cNvPr id="19" name="Text 16"/>
          <p:cNvSpPr txBox="1"/>
          <p:nvPr/>
        </p:nvSpPr>
        <p:spPr>
          <a:xfrm>
            <a:off x="7772400" y="2322576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365 receives mail correctly.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548640" y="2770632"/>
            <a:ext cx="11064240" cy="384048"/>
          </a:xfrm>
          <a:prstGeom prst="roundRect">
            <a:avLst>
              <a:gd name="adj" fmla="val 19048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58368" y="2825496"/>
            <a:ext cx="68580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658368" y="2825496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</a:t>
            </a:r>
            <a:endParaRPr lang="en-US" sz="1050" dirty="0"/>
          </a:p>
        </p:txBody>
      </p:sp>
      <p:sp>
        <p:nvSpPr>
          <p:cNvPr id="23" name="Text 20"/>
          <p:cNvSpPr txBox="1"/>
          <p:nvPr/>
        </p:nvSpPr>
        <p:spPr>
          <a:xfrm>
            <a:off x="1481328" y="2770632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SPF</a:t>
            </a:r>
            <a:endParaRPr lang="en-US" sz="1250" dirty="0"/>
          </a:p>
        </p:txBody>
      </p:sp>
      <p:sp>
        <p:nvSpPr>
          <p:cNvPr id="24" name="Text 21"/>
          <p:cNvSpPr txBox="1"/>
          <p:nvPr/>
        </p:nvSpPr>
        <p:spPr>
          <a:xfrm>
            <a:off x="3200400" y="2770632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v=spf1 include:spf.protection.outlook.com ~all</a:t>
            </a:r>
            <a:endParaRPr lang="en-US" sz="950" dirty="0"/>
          </a:p>
        </p:txBody>
      </p:sp>
      <p:sp>
        <p:nvSpPr>
          <p:cNvPr id="25" name="Text 22"/>
          <p:cNvSpPr txBox="1"/>
          <p:nvPr/>
        </p:nvSpPr>
        <p:spPr>
          <a:xfrm>
            <a:off x="7772400" y="2770632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Valid, 1 include. Soft fail ~all; other senders not listed.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548640" y="3218688"/>
            <a:ext cx="11064240" cy="384048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658368" y="3273552"/>
            <a:ext cx="68580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658368" y="3273552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</a:t>
            </a:r>
            <a:endParaRPr lang="en-US" sz="1050" dirty="0"/>
          </a:p>
        </p:txBody>
      </p:sp>
      <p:sp>
        <p:nvSpPr>
          <p:cNvPr id="29" name="Text 26"/>
          <p:cNvSpPr txBox="1"/>
          <p:nvPr/>
        </p:nvSpPr>
        <p:spPr>
          <a:xfrm>
            <a:off x="1481328" y="3218688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</a:t>
            </a:r>
            <a:endParaRPr lang="en-US" sz="1250" dirty="0"/>
          </a:p>
        </p:txBody>
      </p:sp>
      <p:sp>
        <p:nvSpPr>
          <p:cNvPr id="30" name="Text 27"/>
          <p:cNvSpPr txBox="1"/>
          <p:nvPr/>
        </p:nvSpPr>
        <p:spPr>
          <a:xfrm>
            <a:off x="3200400" y="3218688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selector1 / selector2 not found</a:t>
            </a:r>
            <a:endParaRPr lang="en-US" sz="950" dirty="0"/>
          </a:p>
        </p:txBody>
      </p:sp>
      <p:sp>
        <p:nvSpPr>
          <p:cNvPr id="31" name="Text 28"/>
          <p:cNvSpPr txBox="1"/>
          <p:nvPr/>
        </p:nvSpPr>
        <p:spPr>
          <a:xfrm>
            <a:off x="7772400" y="3218688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DKIM not enabled. No aligned signature.</a:t>
            </a:r>
            <a:endParaRPr lang="en-US" sz="1100" dirty="0"/>
          </a:p>
        </p:txBody>
      </p:sp>
      <p:sp>
        <p:nvSpPr>
          <p:cNvPr id="32" name="Shape 29"/>
          <p:cNvSpPr/>
          <p:nvPr/>
        </p:nvSpPr>
        <p:spPr>
          <a:xfrm>
            <a:off x="548640" y="3666744"/>
            <a:ext cx="11064240" cy="384048"/>
          </a:xfrm>
          <a:prstGeom prst="roundRect">
            <a:avLst>
              <a:gd name="adj" fmla="val 19048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658368" y="3721608"/>
            <a:ext cx="68580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658368" y="3721608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</a:t>
            </a:r>
            <a:endParaRPr lang="en-US" sz="1050" dirty="0"/>
          </a:p>
        </p:txBody>
      </p:sp>
      <p:sp>
        <p:nvSpPr>
          <p:cNvPr id="35" name="Text 32"/>
          <p:cNvSpPr txBox="1"/>
          <p:nvPr/>
        </p:nvSpPr>
        <p:spPr>
          <a:xfrm>
            <a:off x="1481328" y="3666744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</a:t>
            </a:r>
            <a:endParaRPr lang="en-US" sz="1250" dirty="0"/>
          </a:p>
        </p:txBody>
      </p:sp>
      <p:sp>
        <p:nvSpPr>
          <p:cNvPr id="36" name="Text 33"/>
          <p:cNvSpPr txBox="1"/>
          <p:nvPr/>
        </p:nvSpPr>
        <p:spPr>
          <a:xfrm>
            <a:off x="3200400" y="3666744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p=quarantine; adkim=r; aspf=r; rua=...@onsecureserver.net</a:t>
            </a:r>
            <a:endParaRPr lang="en-US" sz="950" dirty="0"/>
          </a:p>
        </p:txBody>
      </p:sp>
      <p:sp>
        <p:nvSpPr>
          <p:cNvPr id="37" name="Text 34"/>
          <p:cNvSpPr txBox="1"/>
          <p:nvPr/>
        </p:nvSpPr>
        <p:spPr>
          <a:xfrm>
            <a:off x="7772400" y="3666744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 go to a GoDaddy service. No monitoring.</a:t>
            </a:r>
            <a:endParaRPr lang="en-US" sz="1100" dirty="0"/>
          </a:p>
        </p:txBody>
      </p:sp>
      <p:sp>
        <p:nvSpPr>
          <p:cNvPr id="38" name="Shape 35"/>
          <p:cNvSpPr/>
          <p:nvPr/>
        </p:nvSpPr>
        <p:spPr>
          <a:xfrm>
            <a:off x="548640" y="4114800"/>
            <a:ext cx="11064240" cy="384048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658368" y="4169664"/>
            <a:ext cx="68580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40" name="Text 37"/>
          <p:cNvSpPr txBox="1"/>
          <p:nvPr/>
        </p:nvSpPr>
        <p:spPr>
          <a:xfrm>
            <a:off x="658368" y="4169664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</a:t>
            </a:r>
            <a:endParaRPr lang="en-US" sz="1050" dirty="0"/>
          </a:p>
        </p:txBody>
      </p:sp>
      <p:sp>
        <p:nvSpPr>
          <p:cNvPr id="41" name="Text 38"/>
          <p:cNvSpPr txBox="1"/>
          <p:nvPr/>
        </p:nvSpPr>
        <p:spPr>
          <a:xfrm>
            <a:off x="1481328" y="411480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MTA-STS / TLS-RPT</a:t>
            </a:r>
            <a:endParaRPr lang="en-US" sz="1250" dirty="0"/>
          </a:p>
        </p:txBody>
      </p:sp>
      <p:sp>
        <p:nvSpPr>
          <p:cNvPr id="42" name="Text 39"/>
          <p:cNvSpPr txBox="1"/>
          <p:nvPr/>
        </p:nvSpPr>
        <p:spPr>
          <a:xfrm>
            <a:off x="3200400" y="411480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Not published</a:t>
            </a:r>
            <a:endParaRPr lang="en-US" sz="950" dirty="0"/>
          </a:p>
        </p:txBody>
      </p:sp>
      <p:sp>
        <p:nvSpPr>
          <p:cNvPr id="43" name="Text 40"/>
          <p:cNvSpPr txBox="1"/>
          <p:nvPr/>
        </p:nvSpPr>
        <p:spPr>
          <a:xfrm>
            <a:off x="7772400" y="411480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enforced TLS policy for inbound mail.</a:t>
            </a:r>
            <a:endParaRPr lang="en-US" sz="1100" dirty="0"/>
          </a:p>
        </p:txBody>
      </p:sp>
      <p:sp>
        <p:nvSpPr>
          <p:cNvPr id="44" name="Shape 41"/>
          <p:cNvSpPr/>
          <p:nvPr/>
        </p:nvSpPr>
        <p:spPr>
          <a:xfrm>
            <a:off x="548640" y="4562856"/>
            <a:ext cx="11064240" cy="384048"/>
          </a:xfrm>
          <a:prstGeom prst="roundRect">
            <a:avLst>
              <a:gd name="adj" fmla="val 19048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658368" y="4617720"/>
            <a:ext cx="68580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46" name="Text 43"/>
          <p:cNvSpPr txBox="1"/>
          <p:nvPr/>
        </p:nvSpPr>
        <p:spPr>
          <a:xfrm>
            <a:off x="658368" y="461772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</a:t>
            </a:r>
            <a:endParaRPr lang="en-US" sz="1050" dirty="0"/>
          </a:p>
        </p:txBody>
      </p:sp>
      <p:sp>
        <p:nvSpPr>
          <p:cNvPr id="47" name="Text 44"/>
          <p:cNvSpPr txBox="1"/>
          <p:nvPr/>
        </p:nvSpPr>
        <p:spPr>
          <a:xfrm>
            <a:off x="1481328" y="4562856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DNSSEC</a:t>
            </a:r>
            <a:endParaRPr lang="en-US" sz="1250" dirty="0"/>
          </a:p>
        </p:txBody>
      </p:sp>
      <p:sp>
        <p:nvSpPr>
          <p:cNvPr id="48" name="Text 45"/>
          <p:cNvSpPr txBox="1"/>
          <p:nvPr/>
        </p:nvSpPr>
        <p:spPr>
          <a:xfrm>
            <a:off x="3200400" y="4562856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 DS record at .io</a:t>
            </a:r>
            <a:endParaRPr lang="en-US" sz="950" dirty="0"/>
          </a:p>
        </p:txBody>
      </p:sp>
      <p:sp>
        <p:nvSpPr>
          <p:cNvPr id="49" name="Text 46"/>
          <p:cNvSpPr txBox="1"/>
          <p:nvPr/>
        </p:nvSpPr>
        <p:spPr>
          <a:xfrm>
            <a:off x="7772400" y="4562856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 not signed.</a:t>
            </a:r>
            <a:endParaRPr lang="en-US" sz="1100" dirty="0"/>
          </a:p>
        </p:txBody>
      </p:sp>
      <p:sp>
        <p:nvSpPr>
          <p:cNvPr id="50" name="Shape 47"/>
          <p:cNvSpPr/>
          <p:nvPr/>
        </p:nvSpPr>
        <p:spPr>
          <a:xfrm>
            <a:off x="548640" y="5010912"/>
            <a:ext cx="11064240" cy="384048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658368" y="5065776"/>
            <a:ext cx="68580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52" name="Text 49"/>
          <p:cNvSpPr txBox="1"/>
          <p:nvPr/>
        </p:nvSpPr>
        <p:spPr>
          <a:xfrm>
            <a:off x="658368" y="5065776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</a:t>
            </a:r>
            <a:endParaRPr lang="en-US" sz="1050" dirty="0"/>
          </a:p>
        </p:txBody>
      </p:sp>
      <p:sp>
        <p:nvSpPr>
          <p:cNvPr id="53" name="Text 50"/>
          <p:cNvSpPr txBox="1"/>
          <p:nvPr/>
        </p:nvSpPr>
        <p:spPr>
          <a:xfrm>
            <a:off x="1481328" y="5010912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BIMI</a:t>
            </a:r>
            <a:endParaRPr lang="en-US" sz="1250" dirty="0"/>
          </a:p>
        </p:txBody>
      </p:sp>
      <p:sp>
        <p:nvSpPr>
          <p:cNvPr id="54" name="Text 51"/>
          <p:cNvSpPr txBox="1"/>
          <p:nvPr/>
        </p:nvSpPr>
        <p:spPr>
          <a:xfrm>
            <a:off x="3200400" y="5010912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Not published</a:t>
            </a:r>
            <a:endParaRPr lang="en-US" sz="950" dirty="0"/>
          </a:p>
        </p:txBody>
      </p:sp>
      <p:sp>
        <p:nvSpPr>
          <p:cNvPr id="55" name="Text 52"/>
          <p:cNvSpPr txBox="1"/>
          <p:nvPr/>
        </p:nvSpPr>
        <p:spPr>
          <a:xfrm>
            <a:off x="7772400" y="5010912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logo in inbox. Needs DMARC enforcement first.</a:t>
            </a:r>
            <a:endParaRPr lang="en-US" sz="1100" dirty="0"/>
          </a:p>
        </p:txBody>
      </p:sp>
      <p:sp>
        <p:nvSpPr>
          <p:cNvPr id="56" name="Shape 53"/>
          <p:cNvSpPr/>
          <p:nvPr/>
        </p:nvSpPr>
        <p:spPr>
          <a:xfrm>
            <a:off x="548640" y="5458968"/>
            <a:ext cx="11064240" cy="384048"/>
          </a:xfrm>
          <a:prstGeom prst="roundRect">
            <a:avLst>
              <a:gd name="adj" fmla="val 19048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57" name="Shape 54"/>
          <p:cNvSpPr/>
          <p:nvPr/>
        </p:nvSpPr>
        <p:spPr>
          <a:xfrm>
            <a:off x="658368" y="5513832"/>
            <a:ext cx="68580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58" name="Text 55"/>
          <p:cNvSpPr txBox="1"/>
          <p:nvPr/>
        </p:nvSpPr>
        <p:spPr>
          <a:xfrm>
            <a:off x="658368" y="5513832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</a:t>
            </a:r>
            <a:endParaRPr lang="en-US" sz="1050" dirty="0"/>
          </a:p>
        </p:txBody>
      </p:sp>
      <p:sp>
        <p:nvSpPr>
          <p:cNvPr id="59" name="Text 56"/>
          <p:cNvSpPr txBox="1"/>
          <p:nvPr/>
        </p:nvSpPr>
        <p:spPr>
          <a:xfrm>
            <a:off x="1481328" y="5458968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records</a:t>
            </a:r>
            <a:endParaRPr lang="en-US" sz="1250" dirty="0"/>
          </a:p>
        </p:txBody>
      </p:sp>
      <p:sp>
        <p:nvSpPr>
          <p:cNvPr id="60" name="Text 57"/>
          <p:cNvSpPr txBox="1"/>
          <p:nvPr/>
        </p:nvSpPr>
        <p:spPr>
          <a:xfrm>
            <a:off x="3200400" y="5458968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apex A 5.9.113.156 direct; www via Cloudflare proxy</a:t>
            </a:r>
            <a:endParaRPr lang="en-US" sz="950" dirty="0"/>
          </a:p>
        </p:txBody>
      </p:sp>
      <p:sp>
        <p:nvSpPr>
          <p:cNvPr id="61" name="Text 58"/>
          <p:cNvSpPr txBox="1"/>
          <p:nvPr/>
        </p:nvSpPr>
        <p:spPr>
          <a:xfrm>
            <a:off x="7772400" y="5458968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 server exposed; inconsistent setup.</a:t>
            </a:r>
            <a:endParaRPr lang="en-US" sz="1100" dirty="0"/>
          </a:p>
        </p:txBody>
      </p:sp>
      <p:sp>
        <p:nvSpPr>
          <p:cNvPr id="62" name="Shape 59"/>
          <p:cNvSpPr/>
          <p:nvPr/>
        </p:nvSpPr>
        <p:spPr>
          <a:xfrm>
            <a:off x="548640" y="5907024"/>
            <a:ext cx="11064240" cy="384048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63" name="Shape 60"/>
          <p:cNvSpPr/>
          <p:nvPr/>
        </p:nvSpPr>
        <p:spPr>
          <a:xfrm>
            <a:off x="658368" y="5961888"/>
            <a:ext cx="685800" cy="274320"/>
          </a:xfrm>
          <a:prstGeom prst="roundRect">
            <a:avLst>
              <a:gd name="adj" fmla="val 50000"/>
            </a:avLst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64" name="Text 61"/>
          <p:cNvSpPr txBox="1"/>
          <p:nvPr/>
        </p:nvSpPr>
        <p:spPr>
          <a:xfrm>
            <a:off x="658368" y="5961888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</a:t>
            </a:r>
            <a:endParaRPr lang="en-US" sz="1050" dirty="0"/>
          </a:p>
        </p:txBody>
      </p:sp>
      <p:sp>
        <p:nvSpPr>
          <p:cNvPr id="65" name="Text 62"/>
          <p:cNvSpPr txBox="1"/>
          <p:nvPr/>
        </p:nvSpPr>
        <p:spPr>
          <a:xfrm>
            <a:off x="1481328" y="5907024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Blocklists</a:t>
            </a:r>
            <a:endParaRPr lang="en-US" sz="1250" dirty="0"/>
          </a:p>
        </p:txBody>
      </p:sp>
      <p:sp>
        <p:nvSpPr>
          <p:cNvPr id="66" name="Text 63"/>
          <p:cNvSpPr txBox="1"/>
          <p:nvPr/>
        </p:nvSpPr>
        <p:spPr>
          <a:xfrm>
            <a:off x="3200400" y="5907024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SURBL clean</a:t>
            </a:r>
            <a:endParaRPr lang="en-US" sz="950" dirty="0"/>
          </a:p>
        </p:txBody>
      </p:sp>
      <p:sp>
        <p:nvSpPr>
          <p:cNvPr id="67" name="Text 64"/>
          <p:cNvSpPr txBox="1"/>
          <p:nvPr/>
        </p:nvSpPr>
        <p:spPr>
          <a:xfrm>
            <a:off x="7772400" y="5907024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Spamhaus and URIBL need an MXToolbox check.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PROBLEM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your own mail fails DMARC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 needs SPF or DKIM to pass AND match your From domain. Today only SPF can, and forwarding breaks it.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2011680"/>
            <a:ext cx="2468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31520" y="2176272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83" y="2312335"/>
            <a:ext cx="294803" cy="29480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417320" y="224028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send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731520" y="288036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From: you@abilityglobal.io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3035808" y="2852928"/>
            <a:ext cx="329184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4" name="Shape 10"/>
          <p:cNvSpPr/>
          <p:nvPr/>
        </p:nvSpPr>
        <p:spPr>
          <a:xfrm>
            <a:off x="3383280" y="2011680"/>
            <a:ext cx="2468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3566160" y="2176272"/>
            <a:ext cx="566928" cy="566928"/>
          </a:xfrm>
          <a:prstGeom prst="ellipse">
            <a:avLst/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223" y="2312335"/>
            <a:ext cx="294803" cy="294803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4251960" y="224028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signs</a:t>
            </a:r>
            <a:endParaRPr lang="en-US" sz="1500" dirty="0"/>
          </a:p>
        </p:txBody>
      </p:sp>
      <p:sp>
        <p:nvSpPr>
          <p:cNvPr id="18" name="Text 13"/>
          <p:cNvSpPr txBox="1"/>
          <p:nvPr/>
        </p:nvSpPr>
        <p:spPr>
          <a:xfrm>
            <a:off x="3566160" y="288036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DKIM d=...onmicrosoft.com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5870448" y="2852928"/>
            <a:ext cx="329184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0" name="Shape 15"/>
          <p:cNvSpPr/>
          <p:nvPr/>
        </p:nvSpPr>
        <p:spPr>
          <a:xfrm>
            <a:off x="6217920" y="2011680"/>
            <a:ext cx="2468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400800" y="2176272"/>
            <a:ext cx="566928" cy="566928"/>
          </a:xfrm>
          <a:prstGeom prst="ellipse">
            <a:avLst/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863" y="2312335"/>
            <a:ext cx="294803" cy="294803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7086600" y="224028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 checks</a:t>
            </a:r>
            <a:endParaRPr lang="en-US" sz="1500" dirty="0"/>
          </a:p>
        </p:txBody>
      </p:sp>
      <p:sp>
        <p:nvSpPr>
          <p:cNvPr id="24" name="Text 18"/>
          <p:cNvSpPr txBox="1"/>
          <p:nvPr/>
        </p:nvSpPr>
        <p:spPr>
          <a:xfrm>
            <a:off x="6400800" y="288036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SPF: pass if direct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DKIM: pass, but not aligned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8705088" y="2852928"/>
            <a:ext cx="329184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6" name="Shape 20"/>
          <p:cNvSpPr/>
          <p:nvPr/>
        </p:nvSpPr>
        <p:spPr>
          <a:xfrm>
            <a:off x="9052560" y="2011680"/>
            <a:ext cx="2468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9235440" y="2176272"/>
            <a:ext cx="566928" cy="566928"/>
          </a:xfrm>
          <a:prstGeom prst="ellipse">
            <a:avLst/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1503" y="2312335"/>
            <a:ext cx="294803" cy="294803"/>
          </a:xfrm>
          <a:prstGeom prst="rect">
            <a:avLst/>
          </a:prstGeom>
        </p:spPr>
      </p:pic>
      <p:sp>
        <p:nvSpPr>
          <p:cNvPr id="29" name="Text 22"/>
          <p:cNvSpPr txBox="1"/>
          <p:nvPr/>
        </p:nvSpPr>
        <p:spPr>
          <a:xfrm>
            <a:off x="9921240" y="224028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 result</a:t>
            </a:r>
            <a:endParaRPr lang="en-US" sz="1500" dirty="0"/>
          </a:p>
        </p:txBody>
      </p:sp>
      <p:sp>
        <p:nvSpPr>
          <p:cNvPr id="30" name="Text 23"/>
          <p:cNvSpPr txBox="1"/>
          <p:nvPr/>
        </p:nvSpPr>
        <p:spPr>
          <a:xfrm>
            <a:off x="9235440" y="288036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Aligned? Only via SPF</a:t>
            </a:r>
            <a:endParaRPr lang="en-US" sz="1050" dirty="0"/>
          </a:p>
        </p:txBody>
      </p:sp>
      <p:sp>
        <p:nvSpPr>
          <p:cNvPr id="31" name="Shape 24"/>
          <p:cNvSpPr/>
          <p:nvPr/>
        </p:nvSpPr>
        <p:spPr>
          <a:xfrm>
            <a:off x="548640" y="4069080"/>
            <a:ext cx="5394960" cy="2057400"/>
          </a:xfrm>
          <a:prstGeom prst="roundRect">
            <a:avLst>
              <a:gd name="adj" fmla="val 3556"/>
            </a:avLst>
          </a:prstGeom>
          <a:solidFill>
            <a:srgbClr val="E2F3E8"/>
          </a:solidFill>
          <a:ln w="9525">
            <a:solidFill>
              <a:srgbClr val="E2F3E8"/>
            </a:solidFill>
            <a:prstDash val="solid"/>
          </a:ln>
        </p:spPr>
      </p:sp>
      <p:sp>
        <p:nvSpPr>
          <p:cNvPr id="32" name="Text 25"/>
          <p:cNvSpPr txBox="1"/>
          <p:nvPr/>
        </p:nvSpPr>
        <p:spPr>
          <a:xfrm>
            <a:off x="777240" y="42062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A: sent directly to Gmail or Outlook</a:t>
            </a:r>
            <a:endParaRPr lang="en-US" sz="1500" dirty="0"/>
          </a:p>
        </p:txBody>
      </p:sp>
      <p:sp>
        <p:nvSpPr>
          <p:cNvPr id="33" name="Text 26"/>
          <p:cNvSpPr txBox="1"/>
          <p:nvPr/>
        </p:nvSpPr>
        <p:spPr>
          <a:xfrm>
            <a:off x="777240" y="457200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SPF passes and aligns, so DMARC passes. But inbox providers now expect DKIM too, and a DKIM-less sender with no history is scored as low trust. Result: often junk for new contacts.</a:t>
            </a:r>
            <a:endParaRPr lang="en-US" sz="1250" dirty="0"/>
          </a:p>
        </p:txBody>
      </p:sp>
      <p:sp>
        <p:nvSpPr>
          <p:cNvPr id="34" name="Shape 27"/>
          <p:cNvSpPr/>
          <p:nvPr/>
        </p:nvSpPr>
        <p:spPr>
          <a:xfrm>
            <a:off x="6217920" y="4069080"/>
            <a:ext cx="5394960" cy="2057400"/>
          </a:xfrm>
          <a:prstGeom prst="roundRect">
            <a:avLst>
              <a:gd name="adj" fmla="val 3556"/>
            </a:avLst>
          </a:prstGeom>
          <a:solidFill>
            <a:srgbClr val="F8E4E3"/>
          </a:solidFill>
          <a:ln w="9525">
            <a:solidFill>
              <a:srgbClr val="F8E4E3"/>
            </a:solidFill>
            <a:prstDash val="solid"/>
          </a:ln>
        </p:spPr>
      </p:sp>
      <p:sp>
        <p:nvSpPr>
          <p:cNvPr id="35" name="Text 28"/>
          <p:cNvSpPr txBox="1"/>
          <p:nvPr/>
        </p:nvSpPr>
        <p:spPr>
          <a:xfrm>
            <a:off x="6446520" y="42062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B: forwarded, relayed or via a gateway</a:t>
            </a:r>
            <a:endParaRPr lang="en-US" sz="1500" dirty="0"/>
          </a:p>
        </p:txBody>
      </p:sp>
      <p:sp>
        <p:nvSpPr>
          <p:cNvPr id="36" name="Text 29"/>
          <p:cNvSpPr txBox="1"/>
          <p:nvPr/>
        </p:nvSpPr>
        <p:spPr>
          <a:xfrm>
            <a:off x="6446520" y="457200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SPF breaks (new sending IP), DKIM is not aligned, so DMARC fails. Your own p=quarantine policy then instructs the receiver to put the email in spam. Common with enterprise and bank recipients.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ROOT-CAUSE TREE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Symptom to causes, confirmed and suspected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 from live DNS. Suspected items need evidence from the tenant, Postmaster Tools and past sending.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3429000"/>
            <a:ext cx="2103120" cy="1097280"/>
          </a:xfrm>
          <a:prstGeom prst="roundRect">
            <a:avLst>
              <a:gd name="adj" fmla="val 6667"/>
            </a:avLst>
          </a:prstGeom>
          <a:solidFill>
            <a:srgbClr val="0B6E73"/>
          </a:solidFill>
          <a:ln w="9525">
            <a:solidFill>
              <a:srgbClr val="0B6E73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3611880"/>
            <a:ext cx="384048" cy="384048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188720" y="3520440"/>
            <a:ext cx="1371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Mail lands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spam</a:t>
            </a:r>
            <a:endParaRPr lang="en-US" sz="1500" dirty="0"/>
          </a:p>
        </p:txBody>
      </p:sp>
      <p:sp>
        <p:nvSpPr>
          <p:cNvPr id="11" name="Shape 7"/>
          <p:cNvSpPr/>
          <p:nvPr/>
        </p:nvSpPr>
        <p:spPr>
          <a:xfrm flipV="1">
            <a:off x="2670048" y="2057400"/>
            <a:ext cx="1005840" cy="1920240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2" name="Shape 8"/>
          <p:cNvSpPr/>
          <p:nvPr/>
        </p:nvSpPr>
        <p:spPr>
          <a:xfrm>
            <a:off x="3749040" y="1828800"/>
            <a:ext cx="4023360" cy="457200"/>
          </a:xfrm>
          <a:prstGeom prst="roundRect">
            <a:avLst>
              <a:gd name="adj" fmla="val 16000"/>
            </a:avLst>
          </a:prstGeom>
          <a:solidFill>
            <a:srgbClr val="F8E4E3"/>
          </a:solidFill>
          <a:ln w="9525">
            <a:solidFill>
              <a:srgbClr val="F8E4E3"/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3886200" y="182880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aligned DKIM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7955280" y="1920240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15" name="Text 11"/>
          <p:cNvSpPr txBox="1"/>
          <p:nvPr/>
        </p:nvSpPr>
        <p:spPr>
          <a:xfrm>
            <a:off x="7955280" y="19202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</a:t>
            </a:r>
            <a:endParaRPr lang="en-US" sz="1050" dirty="0"/>
          </a:p>
        </p:txBody>
      </p:sp>
      <p:sp>
        <p:nvSpPr>
          <p:cNvPr id="16" name="Text 12"/>
          <p:cNvSpPr txBox="1"/>
          <p:nvPr/>
        </p:nvSpPr>
        <p:spPr>
          <a:xfrm>
            <a:off x="9281160" y="182880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technical cause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 flipV="1">
            <a:off x="2670048" y="2606040"/>
            <a:ext cx="1005840" cy="1371600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8" name="Shape 14"/>
          <p:cNvSpPr/>
          <p:nvPr/>
        </p:nvSpPr>
        <p:spPr>
          <a:xfrm>
            <a:off x="3749040" y="2377440"/>
            <a:ext cx="4023360" cy="457200"/>
          </a:xfrm>
          <a:prstGeom prst="roundRect">
            <a:avLst>
              <a:gd name="adj" fmla="val 16000"/>
            </a:avLst>
          </a:prstGeom>
          <a:solidFill>
            <a:srgbClr val="F8E4E3"/>
          </a:solidFill>
          <a:ln w="9525">
            <a:solidFill>
              <a:srgbClr val="F8E4E3"/>
            </a:solidFill>
            <a:prstDash val="solid"/>
          </a:ln>
        </p:spPr>
      </p:sp>
      <p:sp>
        <p:nvSpPr>
          <p:cNvPr id="19" name="Text 15"/>
          <p:cNvSpPr txBox="1"/>
          <p:nvPr/>
        </p:nvSpPr>
        <p:spPr>
          <a:xfrm>
            <a:off x="3886200" y="237744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 quarantine on unaligned mail</a:t>
            </a:r>
            <a:endParaRPr lang="en-US" sz="1250" dirty="0"/>
          </a:p>
        </p:txBody>
      </p:sp>
      <p:sp>
        <p:nvSpPr>
          <p:cNvPr id="20" name="Shape 16"/>
          <p:cNvSpPr/>
          <p:nvPr/>
        </p:nvSpPr>
        <p:spPr>
          <a:xfrm>
            <a:off x="7955280" y="2468880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7955280" y="246888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</a:t>
            </a:r>
            <a:endParaRPr lang="en-US" sz="1050" dirty="0"/>
          </a:p>
        </p:txBody>
      </p:sp>
      <p:sp>
        <p:nvSpPr>
          <p:cNvPr id="22" name="Text 18"/>
          <p:cNvSpPr txBox="1"/>
          <p:nvPr/>
        </p:nvSpPr>
        <p:spPr>
          <a:xfrm>
            <a:off x="9281160" y="237744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policy junks your own forwarded mail</a:t>
            </a:r>
            <a:endParaRPr lang="en-US" sz="1100" dirty="0"/>
          </a:p>
        </p:txBody>
      </p:sp>
      <p:sp>
        <p:nvSpPr>
          <p:cNvPr id="23" name="Shape 19"/>
          <p:cNvSpPr/>
          <p:nvPr/>
        </p:nvSpPr>
        <p:spPr>
          <a:xfrm flipV="1">
            <a:off x="2670048" y="3154680"/>
            <a:ext cx="1005840" cy="822960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4" name="Shape 20"/>
          <p:cNvSpPr/>
          <p:nvPr/>
        </p:nvSpPr>
        <p:spPr>
          <a:xfrm>
            <a:off x="3749040" y="2926080"/>
            <a:ext cx="4023360" cy="457200"/>
          </a:xfrm>
          <a:prstGeom prst="roundRect">
            <a:avLst>
              <a:gd name="adj" fmla="val 16000"/>
            </a:avLst>
          </a:prstGeom>
          <a:solidFill>
            <a:srgbClr val="F8E4E3"/>
          </a:solidFill>
          <a:ln w="9525">
            <a:solidFill>
              <a:srgbClr val="F8E4E3"/>
            </a:solidFill>
            <a:prstDash val="solid"/>
          </a:ln>
        </p:spPr>
      </p:sp>
      <p:sp>
        <p:nvSpPr>
          <p:cNvPr id="25" name="Text 21"/>
          <p:cNvSpPr txBox="1"/>
          <p:nvPr/>
        </p:nvSpPr>
        <p:spPr>
          <a:xfrm>
            <a:off x="3886200" y="292608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DMARC visibility</a:t>
            </a:r>
            <a:endParaRPr lang="en-US" sz="1250" dirty="0"/>
          </a:p>
        </p:txBody>
      </p:sp>
      <p:sp>
        <p:nvSpPr>
          <p:cNvPr id="26" name="Shape 22"/>
          <p:cNvSpPr/>
          <p:nvPr/>
        </p:nvSpPr>
        <p:spPr>
          <a:xfrm>
            <a:off x="7955280" y="3017520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27" name="Text 23"/>
          <p:cNvSpPr txBox="1"/>
          <p:nvPr/>
        </p:nvSpPr>
        <p:spPr>
          <a:xfrm>
            <a:off x="7955280" y="301752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</a:t>
            </a:r>
            <a:endParaRPr lang="en-US" sz="1050" dirty="0"/>
          </a:p>
        </p:txBody>
      </p:sp>
      <p:sp>
        <p:nvSpPr>
          <p:cNvPr id="28" name="Text 24"/>
          <p:cNvSpPr txBox="1"/>
          <p:nvPr/>
        </p:nvSpPr>
        <p:spPr>
          <a:xfrm>
            <a:off x="9281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Nobody can see failures or spoofing</a:t>
            </a:r>
            <a:endParaRPr lang="en-US" sz="1100" dirty="0"/>
          </a:p>
        </p:txBody>
      </p:sp>
      <p:sp>
        <p:nvSpPr>
          <p:cNvPr id="29" name="Shape 25"/>
          <p:cNvSpPr/>
          <p:nvPr/>
        </p:nvSpPr>
        <p:spPr>
          <a:xfrm flipV="1">
            <a:off x="2670048" y="3703320"/>
            <a:ext cx="1005840" cy="274320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30" name="Shape 26"/>
          <p:cNvSpPr/>
          <p:nvPr/>
        </p:nvSpPr>
        <p:spPr>
          <a:xfrm>
            <a:off x="3749040" y="3474720"/>
            <a:ext cx="40233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31" name="Text 27"/>
          <p:cNvSpPr txBox="1"/>
          <p:nvPr/>
        </p:nvSpPr>
        <p:spPr>
          <a:xfrm>
            <a:off x="3886200" y="34747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senders not in SPF</a:t>
            </a:r>
            <a:endParaRPr lang="en-US" sz="1250" dirty="0"/>
          </a:p>
        </p:txBody>
      </p:sp>
      <p:sp>
        <p:nvSpPr>
          <p:cNvPr id="32" name="Shape 28"/>
          <p:cNvSpPr/>
          <p:nvPr/>
        </p:nvSpPr>
        <p:spPr>
          <a:xfrm>
            <a:off x="7955280" y="3566160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33" name="Text 29"/>
          <p:cNvSpPr txBox="1"/>
          <p:nvPr/>
        </p:nvSpPr>
        <p:spPr>
          <a:xfrm>
            <a:off x="7955280" y="356616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VERIFY</a:t>
            </a:r>
            <a:endParaRPr lang="en-US" sz="1050" dirty="0"/>
          </a:p>
        </p:txBody>
      </p:sp>
      <p:sp>
        <p:nvSpPr>
          <p:cNvPr id="34" name="Text 30"/>
          <p:cNvSpPr txBox="1"/>
          <p:nvPr/>
        </p:nvSpPr>
        <p:spPr>
          <a:xfrm>
            <a:off x="9281160" y="34747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forms, CRM, HR or app notifications</a:t>
            </a:r>
            <a:endParaRPr lang="en-US" sz="1100" dirty="0"/>
          </a:p>
        </p:txBody>
      </p:sp>
      <p:sp>
        <p:nvSpPr>
          <p:cNvPr id="35" name="Shape 31"/>
          <p:cNvSpPr/>
          <p:nvPr/>
        </p:nvSpPr>
        <p:spPr>
          <a:xfrm>
            <a:off x="2670048" y="3977640"/>
            <a:ext cx="1005840" cy="274320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36" name="Shape 32"/>
          <p:cNvSpPr/>
          <p:nvPr/>
        </p:nvSpPr>
        <p:spPr>
          <a:xfrm>
            <a:off x="3749040" y="4023360"/>
            <a:ext cx="40233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37" name="Text 33"/>
          <p:cNvSpPr txBox="1"/>
          <p:nvPr/>
        </p:nvSpPr>
        <p:spPr>
          <a:xfrm>
            <a:off x="3886200" y="402336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bulk or cold sends from root</a:t>
            </a:r>
            <a:endParaRPr lang="en-US" sz="1250" dirty="0"/>
          </a:p>
        </p:txBody>
      </p:sp>
      <p:sp>
        <p:nvSpPr>
          <p:cNvPr id="38" name="Shape 34"/>
          <p:cNvSpPr/>
          <p:nvPr/>
        </p:nvSpPr>
        <p:spPr>
          <a:xfrm>
            <a:off x="7955280" y="4114800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39" name="Text 35"/>
          <p:cNvSpPr txBox="1"/>
          <p:nvPr/>
        </p:nvSpPr>
        <p:spPr>
          <a:xfrm>
            <a:off x="7955280" y="41148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VERIFY</a:t>
            </a:r>
            <a:endParaRPr lang="en-US" sz="1050" dirty="0"/>
          </a:p>
        </p:txBody>
      </p:sp>
      <p:sp>
        <p:nvSpPr>
          <p:cNvPr id="40" name="Text 36"/>
          <p:cNvSpPr txBox="1"/>
          <p:nvPr/>
        </p:nvSpPr>
        <p:spPr>
          <a:xfrm>
            <a:off x="9281160" y="40233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lower Gmail and Microsoft reputation</a:t>
            </a:r>
            <a:endParaRPr lang="en-US" sz="1100" dirty="0"/>
          </a:p>
        </p:txBody>
      </p:sp>
      <p:sp>
        <p:nvSpPr>
          <p:cNvPr id="41" name="Shape 37"/>
          <p:cNvSpPr/>
          <p:nvPr/>
        </p:nvSpPr>
        <p:spPr>
          <a:xfrm>
            <a:off x="2670048" y="3977640"/>
            <a:ext cx="1005840" cy="822960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42" name="Shape 38"/>
          <p:cNvSpPr/>
          <p:nvPr/>
        </p:nvSpPr>
        <p:spPr>
          <a:xfrm>
            <a:off x="3749040" y="4572000"/>
            <a:ext cx="40233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43" name="Text 39"/>
          <p:cNvSpPr txBox="1"/>
          <p:nvPr/>
        </p:nvSpPr>
        <p:spPr>
          <a:xfrm>
            <a:off x="3886200" y="457200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and signature</a:t>
            </a:r>
            <a:endParaRPr lang="en-US" sz="1250" dirty="0"/>
          </a:p>
        </p:txBody>
      </p:sp>
      <p:sp>
        <p:nvSpPr>
          <p:cNvPr id="44" name="Shape 40"/>
          <p:cNvSpPr/>
          <p:nvPr/>
        </p:nvSpPr>
        <p:spPr>
          <a:xfrm>
            <a:off x="7955280" y="4663440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45" name="Text 41"/>
          <p:cNvSpPr txBox="1"/>
          <p:nvPr/>
        </p:nvSpPr>
        <p:spPr>
          <a:xfrm>
            <a:off x="7955280" y="46634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VERIFY</a:t>
            </a:r>
            <a:endParaRPr lang="en-US" sz="1050" dirty="0"/>
          </a:p>
        </p:txBody>
      </p:sp>
      <p:sp>
        <p:nvSpPr>
          <p:cNvPr id="46" name="Text 42"/>
          <p:cNvSpPr txBox="1"/>
          <p:nvPr/>
        </p:nvSpPr>
        <p:spPr>
          <a:xfrm>
            <a:off x="9281160" y="457200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Images, tracking links, link shorteners</a:t>
            </a:r>
            <a:endParaRPr lang="en-US" sz="1100" dirty="0"/>
          </a:p>
        </p:txBody>
      </p:sp>
      <p:sp>
        <p:nvSpPr>
          <p:cNvPr id="47" name="Shape 43"/>
          <p:cNvSpPr/>
          <p:nvPr/>
        </p:nvSpPr>
        <p:spPr>
          <a:xfrm>
            <a:off x="2670048" y="3977640"/>
            <a:ext cx="1005840" cy="1371600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48" name="Shape 44"/>
          <p:cNvSpPr/>
          <p:nvPr/>
        </p:nvSpPr>
        <p:spPr>
          <a:xfrm>
            <a:off x="3749040" y="5120640"/>
            <a:ext cx="40233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49" name="Text 45"/>
          <p:cNvSpPr txBox="1"/>
          <p:nvPr/>
        </p:nvSpPr>
        <p:spPr>
          <a:xfrm>
            <a:off x="3886200" y="512064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GoDaddy-provisioned Microsoft 365</a:t>
            </a:r>
            <a:endParaRPr lang="en-US" sz="1250" dirty="0"/>
          </a:p>
        </p:txBody>
      </p:sp>
      <p:sp>
        <p:nvSpPr>
          <p:cNvPr id="50" name="Shape 46"/>
          <p:cNvSpPr/>
          <p:nvPr/>
        </p:nvSpPr>
        <p:spPr>
          <a:xfrm>
            <a:off x="7955280" y="5212080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51" name="Text 47"/>
          <p:cNvSpPr txBox="1"/>
          <p:nvPr/>
        </p:nvSpPr>
        <p:spPr>
          <a:xfrm>
            <a:off x="7955280" y="521208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VERIFY</a:t>
            </a:r>
            <a:endParaRPr lang="en-US" sz="1050" dirty="0"/>
          </a:p>
        </p:txBody>
      </p:sp>
      <p:sp>
        <p:nvSpPr>
          <p:cNvPr id="52" name="Text 48"/>
          <p:cNvSpPr txBox="1"/>
          <p:nvPr/>
        </p:nvSpPr>
        <p:spPr>
          <a:xfrm>
            <a:off x="9281160" y="512064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admin and Defender control</a:t>
            </a:r>
            <a:endParaRPr lang="en-US" sz="1100" dirty="0"/>
          </a:p>
        </p:txBody>
      </p:sp>
      <p:sp>
        <p:nvSpPr>
          <p:cNvPr id="53" name="Shape 49"/>
          <p:cNvSpPr/>
          <p:nvPr/>
        </p:nvSpPr>
        <p:spPr>
          <a:xfrm>
            <a:off x="2670048" y="3977640"/>
            <a:ext cx="1005840" cy="1920240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54" name="Shape 50"/>
          <p:cNvSpPr/>
          <p:nvPr/>
        </p:nvSpPr>
        <p:spPr>
          <a:xfrm>
            <a:off x="3749040" y="5669280"/>
            <a:ext cx="40233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55" name="Text 51"/>
          <p:cNvSpPr txBox="1"/>
          <p:nvPr/>
        </p:nvSpPr>
        <p:spPr>
          <a:xfrm>
            <a:off x="3886200" y="566928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Compromised or noisy mailbox</a:t>
            </a:r>
            <a:endParaRPr lang="en-US" sz="1250" dirty="0"/>
          </a:p>
        </p:txBody>
      </p:sp>
      <p:sp>
        <p:nvSpPr>
          <p:cNvPr id="56" name="Shape 52"/>
          <p:cNvSpPr/>
          <p:nvPr/>
        </p:nvSpPr>
        <p:spPr>
          <a:xfrm>
            <a:off x="7955280" y="5760720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57" name="Text 53"/>
          <p:cNvSpPr txBox="1"/>
          <p:nvPr/>
        </p:nvSpPr>
        <p:spPr>
          <a:xfrm>
            <a:off x="7955280" y="576072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VERIFY</a:t>
            </a:r>
            <a:endParaRPr lang="en-US" sz="1050" dirty="0"/>
          </a:p>
        </p:txBody>
      </p:sp>
      <p:sp>
        <p:nvSpPr>
          <p:cNvPr id="58" name="Text 54"/>
          <p:cNvSpPr txBox="1"/>
          <p:nvPr/>
        </p:nvSpPr>
        <p:spPr>
          <a:xfrm>
            <a:off x="9281160" y="56692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account sending spam hurts all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DIAGNOSIS CHECKLIST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to collect in the first 48 hours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causes cannot be seen from outside. These checks close every open question.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874520"/>
            <a:ext cx="5440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31520" y="2057400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83" y="2193463"/>
            <a:ext cx="294803" cy="29480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463040" y="1965960"/>
            <a:ext cx="4389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headers</a:t>
            </a:r>
            <a:endParaRPr lang="en-US" sz="1400" dirty="0"/>
          </a:p>
        </p:txBody>
      </p:sp>
      <p:sp>
        <p:nvSpPr>
          <p:cNvPr id="12" name="Text 8"/>
          <p:cNvSpPr txBox="1"/>
          <p:nvPr/>
        </p:nvSpPr>
        <p:spPr>
          <a:xfrm>
            <a:off x="1463040" y="2267712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to a Gmail and Outlook.com test account. Read Authentication-Results for spf, dkim, dmarc and the X-Microsoft-Antispam SCL score.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6172200" y="1874520"/>
            <a:ext cx="5440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355080" y="2057400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1143" y="2193463"/>
            <a:ext cx="294803" cy="294803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7086600" y="1965960"/>
            <a:ext cx="4389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Postmaster Tools</a:t>
            </a:r>
            <a:endParaRPr lang="en-US" sz="1400" dirty="0"/>
          </a:p>
        </p:txBody>
      </p:sp>
      <p:sp>
        <p:nvSpPr>
          <p:cNvPr id="17" name="Text 12"/>
          <p:cNvSpPr txBox="1"/>
          <p:nvPr/>
        </p:nvSpPr>
        <p:spPr>
          <a:xfrm>
            <a:off x="7086600" y="2267712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the domain. Check spam rate, compliance status and authentication graphs once data appears.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548640" y="2953512"/>
            <a:ext cx="5440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731520" y="3136392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583" y="3272455"/>
            <a:ext cx="294803" cy="294803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1463040" y="3044952"/>
            <a:ext cx="4389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Defender</a:t>
            </a:r>
            <a:endParaRPr lang="en-US" sz="1400" dirty="0"/>
          </a:p>
        </p:txBody>
      </p:sp>
      <p:sp>
        <p:nvSpPr>
          <p:cNvPr id="22" name="Text 16"/>
          <p:cNvSpPr txBox="1"/>
          <p:nvPr/>
        </p:nvSpPr>
        <p:spPr>
          <a:xfrm>
            <a:off x="1463040" y="3346704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Restricted users list, outbound spam alerts, message trace for last 30 days of external volume per mailbox.</a:t>
            </a:r>
            <a:endParaRPr lang="en-US" sz="1050" dirty="0"/>
          </a:p>
        </p:txBody>
      </p:sp>
      <p:sp>
        <p:nvSpPr>
          <p:cNvPr id="23" name="Shape 17"/>
          <p:cNvSpPr/>
          <p:nvPr/>
        </p:nvSpPr>
        <p:spPr>
          <a:xfrm>
            <a:off x="6172200" y="2953512"/>
            <a:ext cx="5440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6355080" y="3136392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1143" y="3272455"/>
            <a:ext cx="294803" cy="294803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7086600" y="3044952"/>
            <a:ext cx="4389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Blocklists</a:t>
            </a:r>
            <a:endParaRPr lang="en-US" sz="1400" dirty="0"/>
          </a:p>
        </p:txBody>
      </p:sp>
      <p:sp>
        <p:nvSpPr>
          <p:cNvPr id="27" name="Text 20"/>
          <p:cNvSpPr txBox="1"/>
          <p:nvPr/>
        </p:nvSpPr>
        <p:spPr>
          <a:xfrm>
            <a:off x="7086600" y="3346704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MXToolbox Blacklist + Domain Health, Spamhaus DBL lookup for the domain.</a:t>
            </a:r>
            <a:endParaRPr lang="en-US" sz="1050" dirty="0"/>
          </a:p>
        </p:txBody>
      </p:sp>
      <p:sp>
        <p:nvSpPr>
          <p:cNvPr id="28" name="Shape 21"/>
          <p:cNvSpPr/>
          <p:nvPr/>
        </p:nvSpPr>
        <p:spPr>
          <a:xfrm>
            <a:off x="548640" y="4032504"/>
            <a:ext cx="5440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9" name="Shape 22"/>
          <p:cNvSpPr/>
          <p:nvPr/>
        </p:nvSpPr>
        <p:spPr>
          <a:xfrm>
            <a:off x="731520" y="4215384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583" y="4351447"/>
            <a:ext cx="294803" cy="294803"/>
          </a:xfrm>
          <a:prstGeom prst="rect">
            <a:avLst/>
          </a:prstGeom>
        </p:spPr>
      </p:pic>
      <p:sp>
        <p:nvSpPr>
          <p:cNvPr id="31" name="Text 23"/>
          <p:cNvSpPr txBox="1"/>
          <p:nvPr/>
        </p:nvSpPr>
        <p:spPr>
          <a:xfrm>
            <a:off x="1463040" y="4123944"/>
            <a:ext cx="4389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inventory</a:t>
            </a:r>
            <a:endParaRPr lang="en-US" sz="1400" dirty="0"/>
          </a:p>
        </p:txBody>
      </p:sp>
      <p:sp>
        <p:nvSpPr>
          <p:cNvPr id="32" name="Text 24"/>
          <p:cNvSpPr txBox="1"/>
          <p:nvPr/>
        </p:nvSpPr>
        <p:spPr>
          <a:xfrm>
            <a:off x="1463040" y="4425696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every system sending as @abilityglobal.io: website, CRM, Novara HR, OrviQ, invoicing, HR tools.</a:t>
            </a:r>
            <a:endParaRPr lang="en-US" sz="1050" dirty="0"/>
          </a:p>
        </p:txBody>
      </p:sp>
      <p:sp>
        <p:nvSpPr>
          <p:cNvPr id="33" name="Shape 25"/>
          <p:cNvSpPr/>
          <p:nvPr/>
        </p:nvSpPr>
        <p:spPr>
          <a:xfrm>
            <a:off x="6172200" y="4032504"/>
            <a:ext cx="5440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4" name="Shape 26"/>
          <p:cNvSpPr/>
          <p:nvPr/>
        </p:nvSpPr>
        <p:spPr>
          <a:xfrm>
            <a:off x="6355080" y="4215384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3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1143" y="4351447"/>
            <a:ext cx="294803" cy="294803"/>
          </a:xfrm>
          <a:prstGeom prst="rect">
            <a:avLst/>
          </a:prstGeom>
        </p:spPr>
      </p:pic>
      <p:sp>
        <p:nvSpPr>
          <p:cNvPr id="36" name="Text 27"/>
          <p:cNvSpPr txBox="1"/>
          <p:nvPr/>
        </p:nvSpPr>
        <p:spPr>
          <a:xfrm>
            <a:off x="7086600" y="4123944"/>
            <a:ext cx="4389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ownership</a:t>
            </a:r>
            <a:endParaRPr lang="en-US" sz="1400" dirty="0"/>
          </a:p>
        </p:txBody>
      </p:sp>
      <p:sp>
        <p:nvSpPr>
          <p:cNvPr id="37" name="Text 28"/>
          <p:cNvSpPr txBox="1"/>
          <p:nvPr/>
        </p:nvSpPr>
        <p:spPr>
          <a:xfrm>
            <a:off x="7086600" y="4425696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Microsoft 365 billed through GoDaddy? Can admins reach Defender and Exchange admin centers fully?</a:t>
            </a:r>
            <a:endParaRPr lang="en-US" sz="1050" dirty="0"/>
          </a:p>
        </p:txBody>
      </p:sp>
      <p:sp>
        <p:nvSpPr>
          <p:cNvPr id="38" name="Shape 29"/>
          <p:cNvSpPr/>
          <p:nvPr/>
        </p:nvSpPr>
        <p:spPr>
          <a:xfrm>
            <a:off x="548640" y="5111496"/>
            <a:ext cx="5440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9" name="Shape 30"/>
          <p:cNvSpPr/>
          <p:nvPr/>
        </p:nvSpPr>
        <p:spPr>
          <a:xfrm>
            <a:off x="731520" y="5294376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40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583" y="5430439"/>
            <a:ext cx="294803" cy="294803"/>
          </a:xfrm>
          <a:prstGeom prst="rect">
            <a:avLst/>
          </a:prstGeom>
        </p:spPr>
      </p:pic>
      <p:sp>
        <p:nvSpPr>
          <p:cNvPr id="41" name="Text 31"/>
          <p:cNvSpPr txBox="1"/>
          <p:nvPr/>
        </p:nvSpPr>
        <p:spPr>
          <a:xfrm>
            <a:off x="1463040" y="5202936"/>
            <a:ext cx="4389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Sending history</a:t>
            </a:r>
            <a:endParaRPr lang="en-US" sz="1400" dirty="0"/>
          </a:p>
        </p:txBody>
      </p:sp>
      <p:sp>
        <p:nvSpPr>
          <p:cNvPr id="42" name="Text 32"/>
          <p:cNvSpPr txBox="1"/>
          <p:nvPr/>
        </p:nvSpPr>
        <p:spPr>
          <a:xfrm>
            <a:off x="1463040" y="5504688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past newsletters, mass mails or cold campaigns from the root domain? Dates and volumes.</a:t>
            </a:r>
            <a:endParaRPr lang="en-US" sz="1050" dirty="0"/>
          </a:p>
        </p:txBody>
      </p:sp>
      <p:sp>
        <p:nvSpPr>
          <p:cNvPr id="43" name="Shape 33"/>
          <p:cNvSpPr/>
          <p:nvPr/>
        </p:nvSpPr>
        <p:spPr>
          <a:xfrm>
            <a:off x="6172200" y="5111496"/>
            <a:ext cx="5440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4" name="Shape 34"/>
          <p:cNvSpPr/>
          <p:nvPr/>
        </p:nvSpPr>
        <p:spPr>
          <a:xfrm>
            <a:off x="6355080" y="5294376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4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1143" y="5430439"/>
            <a:ext cx="294803" cy="294803"/>
          </a:xfrm>
          <a:prstGeom prst="rect">
            <a:avLst/>
          </a:prstGeom>
        </p:spPr>
      </p:pic>
      <p:sp>
        <p:nvSpPr>
          <p:cNvPr id="46" name="Text 35"/>
          <p:cNvSpPr txBox="1"/>
          <p:nvPr/>
        </p:nvSpPr>
        <p:spPr>
          <a:xfrm>
            <a:off x="7086600" y="5202936"/>
            <a:ext cx="4389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audit</a:t>
            </a:r>
            <a:endParaRPr lang="en-US" sz="1400" dirty="0"/>
          </a:p>
        </p:txBody>
      </p:sp>
      <p:sp>
        <p:nvSpPr>
          <p:cNvPr id="47" name="Text 36"/>
          <p:cNvSpPr txBox="1"/>
          <p:nvPr/>
        </p:nvSpPr>
        <p:spPr>
          <a:xfrm>
            <a:off x="7086600" y="5504688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Signatures: images, tracking pixels, banners, shortened links, legal disclaimers as images.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RANKING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versus effort to fix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in the top-left: highest impact, least effort.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Domain Health Program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1188720" y="1920240"/>
            <a:ext cx="3291840" cy="2057400"/>
          </a:xfrm>
          <a:prstGeom prst="rect">
            <a:avLst/>
          </a:prstGeom>
          <a:solidFill>
            <a:srgbClr val="E2F3E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480560" y="1920240"/>
            <a:ext cx="3291840" cy="2057400"/>
          </a:xfrm>
          <a:prstGeom prst="rect">
            <a:avLst/>
          </a:prstGeom>
          <a:solidFill>
            <a:srgbClr val="DDF0E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88720" y="3977640"/>
            <a:ext cx="3291840" cy="2057400"/>
          </a:xfrm>
          <a:prstGeom prst="rect">
            <a:avLst/>
          </a:prstGeom>
          <a:solidFill>
            <a:srgbClr val="EAF1F4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80560" y="3977640"/>
            <a:ext cx="3291840" cy="2057400"/>
          </a:xfrm>
          <a:prstGeom prst="rect">
            <a:avLst/>
          </a:prstGeom>
          <a:solidFill>
            <a:srgbClr val="F5F8F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1325880" y="20116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NOW</a:t>
            </a:r>
            <a:endParaRPr lang="en-US" sz="1000" dirty="0"/>
          </a:p>
        </p:txBody>
      </p:sp>
      <p:sp>
        <p:nvSpPr>
          <p:cNvPr id="13" name="Text 10"/>
          <p:cNvSpPr txBox="1"/>
          <p:nvPr/>
        </p:nvSpPr>
        <p:spPr>
          <a:xfrm>
            <a:off x="4617720" y="20116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1000" dirty="0"/>
          </a:p>
        </p:txBody>
      </p:sp>
      <p:sp>
        <p:nvSpPr>
          <p:cNvPr id="14" name="Text 11"/>
          <p:cNvSpPr txBox="1"/>
          <p:nvPr/>
        </p:nvSpPr>
        <p:spPr>
          <a:xfrm>
            <a:off x="1325880" y="40690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WINS</a:t>
            </a:r>
            <a:endParaRPr lang="en-US" sz="1000" dirty="0"/>
          </a:p>
        </p:txBody>
      </p:sp>
      <p:sp>
        <p:nvSpPr>
          <p:cNvPr id="15" name="Text 12"/>
          <p:cNvSpPr txBox="1"/>
          <p:nvPr/>
        </p:nvSpPr>
        <p:spPr>
          <a:xfrm>
            <a:off x="4617720" y="40690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LATER</a:t>
            </a:r>
            <a:endParaRPr lang="en-US" sz="1000" dirty="0"/>
          </a:p>
        </p:txBody>
      </p:sp>
      <p:sp>
        <p:nvSpPr>
          <p:cNvPr id="16" name="Text 13"/>
          <p:cNvSpPr txBox="1"/>
          <p:nvPr/>
        </p:nvSpPr>
        <p:spPr>
          <a:xfrm rot="16200000">
            <a:off x="411480" y="379476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000" dirty="0"/>
          </a:p>
        </p:txBody>
      </p:sp>
      <p:sp>
        <p:nvSpPr>
          <p:cNvPr id="17" name="Text 14"/>
          <p:cNvSpPr txBox="1"/>
          <p:nvPr/>
        </p:nvSpPr>
        <p:spPr>
          <a:xfrm>
            <a:off x="1188720" y="6108192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  &gt;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1795882" y="2231136"/>
            <a:ext cx="365760" cy="365760"/>
          </a:xfrm>
          <a:prstGeom prst="ellipse">
            <a:avLst/>
          </a:prstGeom>
          <a:solidFill>
            <a:srgbClr val="0B6E7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1795882" y="22311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0" name="Text 17"/>
          <p:cNvSpPr txBox="1"/>
          <p:nvPr/>
        </p:nvSpPr>
        <p:spPr>
          <a:xfrm>
            <a:off x="2207362" y="2276856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DKIM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2980944" y="2971800"/>
            <a:ext cx="365760" cy="365760"/>
          </a:xfrm>
          <a:prstGeom prst="ellipse">
            <a:avLst/>
          </a:prstGeom>
          <a:solidFill>
            <a:srgbClr val="0B6E7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2980944" y="2971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3" name="Text 20"/>
          <p:cNvSpPr txBox="1"/>
          <p:nvPr/>
        </p:nvSpPr>
        <p:spPr>
          <a:xfrm>
            <a:off x="3392424" y="30175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 reporting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2322576" y="3465576"/>
            <a:ext cx="365760" cy="365760"/>
          </a:xfrm>
          <a:prstGeom prst="ellipse">
            <a:avLst/>
          </a:prstGeom>
          <a:solidFill>
            <a:srgbClr val="0B6E7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2322576" y="346557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6" name="Text 23"/>
          <p:cNvSpPr txBox="1"/>
          <p:nvPr/>
        </p:nvSpPr>
        <p:spPr>
          <a:xfrm>
            <a:off x="2734056" y="3511296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inventory + SPF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6141110" y="2478024"/>
            <a:ext cx="365760" cy="365760"/>
          </a:xfrm>
          <a:prstGeom prst="ellipse">
            <a:avLst/>
          </a:prstGeom>
          <a:solidFill>
            <a:srgbClr val="0B6E7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6141110" y="24780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9" name="Text 26"/>
          <p:cNvSpPr txBox="1"/>
          <p:nvPr/>
        </p:nvSpPr>
        <p:spPr>
          <a:xfrm>
            <a:off x="6552590" y="252374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Reputation rebuild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5087722" y="3177540"/>
            <a:ext cx="365760" cy="365760"/>
          </a:xfrm>
          <a:prstGeom prst="ellipse">
            <a:avLst/>
          </a:prstGeom>
          <a:solidFill>
            <a:srgbClr val="0B6E7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5087722" y="31775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2" name="Text 29"/>
          <p:cNvSpPr txBox="1"/>
          <p:nvPr/>
        </p:nvSpPr>
        <p:spPr>
          <a:xfrm>
            <a:off x="5499202" y="322326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hardening</a:t>
            </a:r>
            <a:endParaRPr lang="en-US" sz="1100" dirty="0"/>
          </a:p>
        </p:txBody>
      </p:sp>
      <p:sp>
        <p:nvSpPr>
          <p:cNvPr id="33" name="Shape 30"/>
          <p:cNvSpPr/>
          <p:nvPr/>
        </p:nvSpPr>
        <p:spPr>
          <a:xfrm>
            <a:off x="3310128" y="4288536"/>
            <a:ext cx="365760" cy="365760"/>
          </a:xfrm>
          <a:prstGeom prst="ellipse">
            <a:avLst/>
          </a:prstGeom>
          <a:solidFill>
            <a:srgbClr val="0B6E7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3310128" y="42885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5" name="Text 32"/>
          <p:cNvSpPr txBox="1"/>
          <p:nvPr/>
        </p:nvSpPr>
        <p:spPr>
          <a:xfrm>
            <a:off x="3721608" y="4334256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MTA-STS + TLS-RPT</a:t>
            </a:r>
            <a:endParaRPr lang="en-US" sz="1100" dirty="0"/>
          </a:p>
        </p:txBody>
      </p:sp>
      <p:sp>
        <p:nvSpPr>
          <p:cNvPr id="36" name="Shape 33"/>
          <p:cNvSpPr/>
          <p:nvPr/>
        </p:nvSpPr>
        <p:spPr>
          <a:xfrm>
            <a:off x="2190902" y="4823460"/>
            <a:ext cx="365760" cy="365760"/>
          </a:xfrm>
          <a:prstGeom prst="ellipse">
            <a:avLst/>
          </a:prstGeom>
          <a:solidFill>
            <a:srgbClr val="0B6E7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2190902" y="48234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38" name="Text 35"/>
          <p:cNvSpPr txBox="1"/>
          <p:nvPr/>
        </p:nvSpPr>
        <p:spPr>
          <a:xfrm>
            <a:off x="2602382" y="486918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DNSSEC</a:t>
            </a:r>
            <a:endParaRPr lang="en-US" sz="1100" dirty="0"/>
          </a:p>
        </p:txBody>
      </p:sp>
      <p:sp>
        <p:nvSpPr>
          <p:cNvPr id="39" name="Shape 36"/>
          <p:cNvSpPr/>
          <p:nvPr/>
        </p:nvSpPr>
        <p:spPr>
          <a:xfrm>
            <a:off x="6272784" y="4946904"/>
            <a:ext cx="365760" cy="365760"/>
          </a:xfrm>
          <a:prstGeom prst="ellipse">
            <a:avLst/>
          </a:prstGeom>
          <a:solidFill>
            <a:srgbClr val="0B6E7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40" name="Text 37"/>
          <p:cNvSpPr txBox="1"/>
          <p:nvPr/>
        </p:nvSpPr>
        <p:spPr>
          <a:xfrm>
            <a:off x="6272784" y="49469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00" dirty="0"/>
          </a:p>
        </p:txBody>
      </p:sp>
      <p:sp>
        <p:nvSpPr>
          <p:cNvPr id="41" name="Text 38"/>
          <p:cNvSpPr txBox="1"/>
          <p:nvPr/>
        </p:nvSpPr>
        <p:spPr>
          <a:xfrm>
            <a:off x="6684264" y="49926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BIMI + certificate</a:t>
            </a:r>
            <a:endParaRPr lang="en-US" sz="1100" dirty="0"/>
          </a:p>
        </p:txBody>
      </p:sp>
      <p:sp>
        <p:nvSpPr>
          <p:cNvPr id="42" name="Text 39"/>
          <p:cNvSpPr txBox="1"/>
          <p:nvPr/>
        </p:nvSpPr>
        <p:spPr>
          <a:xfrm>
            <a:off x="8321040" y="19202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FIVE</a:t>
            </a:r>
            <a:endParaRPr lang="en-US" sz="1100" dirty="0"/>
          </a:p>
        </p:txBody>
      </p:sp>
      <p:sp>
        <p:nvSpPr>
          <p:cNvPr id="43" name="Shape 40"/>
          <p:cNvSpPr/>
          <p:nvPr/>
        </p:nvSpPr>
        <p:spPr>
          <a:xfrm>
            <a:off x="8321040" y="2240280"/>
            <a:ext cx="329184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4" name="Text 41"/>
          <p:cNvSpPr txBox="1"/>
          <p:nvPr/>
        </p:nvSpPr>
        <p:spPr>
          <a:xfrm>
            <a:off x="8485632" y="230428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Enable DKIM</a:t>
            </a:r>
            <a:endParaRPr lang="en-US" sz="1300" dirty="0"/>
          </a:p>
        </p:txBody>
      </p:sp>
      <p:sp>
        <p:nvSpPr>
          <p:cNvPr id="45" name="Text 42"/>
          <p:cNvSpPr txBox="1"/>
          <p:nvPr/>
        </p:nvSpPr>
        <p:spPr>
          <a:xfrm>
            <a:off x="8485632" y="258775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minutes, removes the main cause</a:t>
            </a:r>
            <a:endParaRPr lang="en-US" sz="1050" dirty="0"/>
          </a:p>
        </p:txBody>
      </p:sp>
      <p:sp>
        <p:nvSpPr>
          <p:cNvPr id="46" name="Shape 43"/>
          <p:cNvSpPr/>
          <p:nvPr/>
        </p:nvSpPr>
        <p:spPr>
          <a:xfrm>
            <a:off x="8321040" y="3017520"/>
            <a:ext cx="329184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7" name="Text 44"/>
          <p:cNvSpPr txBox="1"/>
          <p:nvPr/>
        </p:nvSpPr>
        <p:spPr>
          <a:xfrm>
            <a:off x="8485632" y="308152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DMARC reporting</a:t>
            </a:r>
            <a:endParaRPr lang="en-US" sz="1300" dirty="0"/>
          </a:p>
        </p:txBody>
      </p:sp>
      <p:sp>
        <p:nvSpPr>
          <p:cNvPr id="48" name="Text 45"/>
          <p:cNvSpPr txBox="1"/>
          <p:nvPr/>
        </p:nvSpPr>
        <p:spPr>
          <a:xfrm>
            <a:off x="8485632" y="336499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Turns on visibility for every sender</a:t>
            </a:r>
            <a:endParaRPr lang="en-US" sz="1050" dirty="0"/>
          </a:p>
        </p:txBody>
      </p:sp>
      <p:sp>
        <p:nvSpPr>
          <p:cNvPr id="49" name="Shape 46"/>
          <p:cNvSpPr/>
          <p:nvPr/>
        </p:nvSpPr>
        <p:spPr>
          <a:xfrm>
            <a:off x="8321040" y="3794760"/>
            <a:ext cx="329184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50" name="Text 47"/>
          <p:cNvSpPr txBox="1"/>
          <p:nvPr/>
        </p:nvSpPr>
        <p:spPr>
          <a:xfrm>
            <a:off x="8485632" y="385876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Sender inventory</a:t>
            </a:r>
            <a:endParaRPr lang="en-US" sz="1300" dirty="0"/>
          </a:p>
        </p:txBody>
      </p:sp>
      <p:sp>
        <p:nvSpPr>
          <p:cNvPr id="51" name="Text 48"/>
          <p:cNvSpPr txBox="1"/>
          <p:nvPr/>
        </p:nvSpPr>
        <p:spPr>
          <a:xfrm>
            <a:off x="8485632" y="41422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Stops silent SPF failures</a:t>
            </a:r>
            <a:endParaRPr lang="en-US" sz="1050" dirty="0"/>
          </a:p>
        </p:txBody>
      </p:sp>
      <p:sp>
        <p:nvSpPr>
          <p:cNvPr id="52" name="Shape 49"/>
          <p:cNvSpPr/>
          <p:nvPr/>
        </p:nvSpPr>
        <p:spPr>
          <a:xfrm>
            <a:off x="8321040" y="4572000"/>
            <a:ext cx="329184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53" name="Text 50"/>
          <p:cNvSpPr txBox="1"/>
          <p:nvPr/>
        </p:nvSpPr>
        <p:spPr>
          <a:xfrm>
            <a:off x="8485632" y="463600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Reputation rebuild</a:t>
            </a:r>
            <a:endParaRPr lang="en-US" sz="1300" dirty="0"/>
          </a:p>
        </p:txBody>
      </p:sp>
      <p:sp>
        <p:nvSpPr>
          <p:cNvPr id="54" name="Text 51"/>
          <p:cNvSpPr txBox="1"/>
          <p:nvPr/>
        </p:nvSpPr>
        <p:spPr>
          <a:xfrm>
            <a:off x="8485632" y="491947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of clean, engaged mail</a:t>
            </a:r>
            <a:endParaRPr lang="en-US" sz="1050" dirty="0"/>
          </a:p>
        </p:txBody>
      </p:sp>
      <p:sp>
        <p:nvSpPr>
          <p:cNvPr id="55" name="Shape 52"/>
          <p:cNvSpPr/>
          <p:nvPr/>
        </p:nvSpPr>
        <p:spPr>
          <a:xfrm>
            <a:off x="8321040" y="5349240"/>
            <a:ext cx="329184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56" name="Text 53"/>
          <p:cNvSpPr txBox="1"/>
          <p:nvPr/>
        </p:nvSpPr>
        <p:spPr>
          <a:xfrm>
            <a:off x="8485632" y="541324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Tenant hardening</a:t>
            </a:r>
            <a:endParaRPr lang="en-US" sz="1300" dirty="0"/>
          </a:p>
        </p:txBody>
      </p:sp>
      <p:sp>
        <p:nvSpPr>
          <p:cNvPr id="57" name="Text 54"/>
          <p:cNvSpPr txBox="1"/>
          <p:nvPr/>
        </p:nvSpPr>
        <p:spPr>
          <a:xfrm>
            <a:off x="8485632" y="569671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against compromised accounts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DDF0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31520" y="21031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</a:t>
            </a:r>
            <a:endParaRPr lang="en-US" sz="1400" dirty="0"/>
          </a:p>
        </p:txBody>
      </p:sp>
      <p:sp>
        <p:nvSpPr>
          <p:cNvPr id="4" name="Text 1"/>
          <p:cNvSpPr txBox="1"/>
          <p:nvPr/>
        </p:nvSpPr>
        <p:spPr>
          <a:xfrm>
            <a:off x="731520" y="251460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to perfect</a:t>
            </a:r>
            <a:endParaRPr lang="en-US" sz="4800" dirty="0"/>
          </a:p>
        </p:txBody>
      </p:sp>
      <p:sp>
        <p:nvSpPr>
          <p:cNvPr id="5" name="Text 2"/>
          <p:cNvSpPr txBox="1"/>
          <p:nvPr/>
        </p:nvSpPr>
        <p:spPr>
          <a:xfrm>
            <a:off x="731520" y="365760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phases take abilityglobal.io from 4 of 10 to a full 10 of 10 health score in 45 days.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8503920" y="1828800"/>
            <a:ext cx="2926080" cy="29260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0" y="2651760"/>
            <a:ext cx="1280160" cy="12801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Ability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abilityglobal.io Domain Health Program</dc:title>
  <dc:subject>PptxGenJS Presentation</dc:subject>
  <dc:creator>PptxGenJS</dc:creator>
  <cp:lastModifiedBy>PptxGenJS</cp:lastModifiedBy>
  <cp:revision>1</cp:revision>
  <dcterms:created xsi:type="dcterms:W3CDTF">2026-09-16T19:28:18Z</dcterms:created>
  <dcterms:modified xsi:type="dcterms:W3CDTF">2026-09-16T19:28:18Z</dcterms:modified>
</cp:coreProperties>
</file>