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charts/chart1.xml" ContentType="application/vnd.openxmlformats-officedocument.drawingml.chart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charts/chart2.xml" ContentType="application/vnd.openxmlformats-officedocument.drawingml.chart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notesMasterIdLst>
    <p:notesMasterId r:id="rId2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Emails per day</c:v>
                </c:pt>
              </c:strCache>
            </c:strRef>
          </c:tx>
          <c:spPr>
            <a:solidFill>
              <a:srgbClr val="0B6E73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1" i="0" strike="noStrike" sz="1200" u="none">
                    <a:solidFill>
                      <a:srgbClr val="132536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Sheet1!$A$2:$A$8</c:f>
              <c:multiLvlStrCache>
                <c:ptCount val="7"/>
                <c:lvl>
                  <c:pt idx="0">
                    <c:v>Wk 1</c:v>
                  </c:pt>
                  <c:pt idx="1">
                    <c:v>Wk 2</c:v>
                  </c:pt>
                  <c:pt idx="2">
                    <c:v>Wk 3</c:v>
                  </c:pt>
                  <c:pt idx="3">
                    <c:v>Wk 4
14 Oct</c:v>
                  </c:pt>
                  <c:pt idx="4">
                    <c:v>Wk 5
21 Oct</c:v>
                  </c:pt>
                  <c:pt idx="5">
                    <c:v>Wk 6
28 Oct</c:v>
                  </c:pt>
                  <c:pt idx="6">
                    <c:v>Wk 7
4 Nov</c:v>
                  </c:pt>
                </c:lvl>
              </c:multiLvlStrCache>
            </c:multiLvl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288</c:v>
                </c:pt>
                <c:pt idx="4">
                  <c:v>540</c:v>
                </c:pt>
                <c:pt idx="5">
                  <c:v>792</c:v>
                </c:pt>
                <c:pt idx="6">
                  <c:v>1008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1" i="0" strike="noStrike" sz="1200" u="none">
                  <a:solidFill>
                    <a:srgbClr val="132536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45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44576A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1200"/>
        </c:scaling>
        <c:delete val="0"/>
        <c:axPos val="l"/>
        <c:majorGridlines>
          <c:spPr>
            <a:ln w="9525" cap="flat">
              <a:solidFill>
                <a:srgbClr val="E6EC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7A8A98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Low</c:v>
                </c:pt>
              </c:strCache>
            </c:strRef>
          </c:tx>
          <c:spPr>
            <a:solidFill>
              <a:srgbClr val="8CCFCB"/>
            </a:solidFill>
            <a:effectLst/>
          </c:spPr>
          <c:invertIfNegative val="0"/>
          <c:dLbls>
            <c:numFmt formatCode="$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44576A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Sheet1!$A$2:$A$9</c:f>
              <c:multiLvlStrCache>
                <c:ptCount val="8"/>
                <c:lvl>
                  <c:pt idx="0">
                    <c:v>Inboxes (44)</c:v>
                  </c:pt>
                  <c:pt idx="1">
                    <c:v>Apollo</c:v>
                  </c:pt>
                  <c:pt idx="2">
                    <c:v>Apify</c:v>
                  </c:pt>
                  <c:pt idx="3">
                    <c:v>Verification</c:v>
                  </c:pt>
                  <c:pt idx="4">
                    <c:v>PlusVibe</c:v>
                  </c:pt>
                  <c:pt idx="5">
                    <c:v>Glue + CRM</c:v>
                  </c:pt>
                  <c:pt idx="6">
                    <c:v>Testing</c:v>
                  </c:pt>
                  <c:pt idx="7">
                    <c:v>Domains (22)</c:v>
                  </c:pt>
                </c:lvl>
              </c:multiLvlStrCache>
            </c:multiLvl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130</c:v>
                </c:pt>
                <c:pt idx="1">
                  <c:v>60</c:v>
                </c:pt>
                <c:pt idx="2">
                  <c:v>40</c:v>
                </c:pt>
                <c:pt idx="3">
                  <c:v>50</c:v>
                </c:pt>
                <c:pt idx="4">
                  <c:v>77</c:v>
                </c:pt>
                <c:pt idx="5">
                  <c:v>20</c:v>
                </c:pt>
                <c:pt idx="6">
                  <c:v>0</c:v>
                </c:pt>
                <c:pt idx="7">
                  <c:v>20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High</c:v>
                </c:pt>
              </c:strCache>
            </c:strRef>
          </c:tx>
          <c:spPr>
            <a:solidFill>
              <a:srgbClr val="0B6E73"/>
            </a:solidFill>
            <a:effectLst/>
          </c:spPr>
          <c:invertIfNegative val="0"/>
          <c:dLbls>
            <c:numFmt formatCode="$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44576A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Sheet1!$A$2:$A$9</c:f>
              <c:multiLvlStrCache>
                <c:ptCount val="8"/>
                <c:lvl>
                  <c:pt idx="0">
                    <c:v>Inboxes (44)</c:v>
                  </c:pt>
                  <c:pt idx="1">
                    <c:v>Apollo</c:v>
                  </c:pt>
                  <c:pt idx="2">
                    <c:v>Apify</c:v>
                  </c:pt>
                  <c:pt idx="3">
                    <c:v>Verification</c:v>
                  </c:pt>
                  <c:pt idx="4">
                    <c:v>PlusVibe</c:v>
                  </c:pt>
                  <c:pt idx="5">
                    <c:v>Glue + CRM</c:v>
                  </c:pt>
                  <c:pt idx="6">
                    <c:v>Testing</c:v>
                  </c:pt>
                  <c:pt idx="7">
                    <c:v>Domains (22)</c:v>
                  </c:pt>
                </c:lvl>
              </c:multiLvlStrCache>
            </c:multiLvlStrRef>
          </c:cat>
          <c:val>
            <c:numRef>
              <c:f>Sheet1!$C$2:$C$9</c:f>
              <c:numCache>
                <c:formatCode>General</c:formatCode>
                <c:ptCount val="8"/>
                <c:pt idx="0">
                  <c:v>370</c:v>
                </c:pt>
                <c:pt idx="1">
                  <c:v>120</c:v>
                </c:pt>
                <c:pt idx="2">
                  <c:v>100</c:v>
                </c:pt>
                <c:pt idx="3">
                  <c:v>90</c:v>
                </c:pt>
                <c:pt idx="4">
                  <c:v>77</c:v>
                </c:pt>
                <c:pt idx="5">
                  <c:v>110</c:v>
                </c:pt>
                <c:pt idx="6">
                  <c:v>85</c:v>
                </c:pt>
                <c:pt idx="7">
                  <c:v>30</c:v>
                </c:pt>
              </c:numCache>
            </c:numRef>
          </c:val>
        </c:ser>
        <c:dLbls>
          <c:numFmt formatCode="$#,##0" sourceLinked="0"/>
          <c:txPr>
            <a:bodyPr/>
            <a:lstStyle/>
            <a:p>
              <a:pPr>
                <a:defRPr b="0" i="0" strike="noStrike" sz="900" u="none">
                  <a:solidFill>
                    <a:srgbClr val="44576A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40"/>
        <c:overlap val="0"/>
        <c:axId val="2094734554"/>
        <c:axId val="2094734552"/>
        <c:axId val="2094734556"/>
      </c:barChart>
      <c:catAx>
        <c:axId val="209473455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132536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000">
              <a:solidFill>
                <a:srgbClr val="44576A"/>
              </a:solidFill>
            </a:defRPr>
          </a:pPr>
          <a:endParaRPr lang="en-US"/>
        </a:p>
      </c:txPr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image" Target="../media/image-1-5.png"/><Relationship Id="rId6" Type="http://schemas.openxmlformats.org/officeDocument/2006/relationships/image" Target="../media/image-1-6.png"/><Relationship Id="rId7" Type="http://schemas.openxmlformats.org/officeDocument/2006/relationships/image" Target="../media/image-1-7.png"/><Relationship Id="rId8" Type="http://schemas.openxmlformats.org/officeDocument/2006/relationships/image" Target="../media/image-1-8.png"/><Relationship Id="rId9" Type="http://schemas.openxmlformats.org/officeDocument/2006/relationships/image" Target="../media/image-1-9.png"/><Relationship Id="rId10" Type="http://schemas.openxmlformats.org/officeDocument/2006/relationships/image" Target="../media/image-1-10.png"/><Relationship Id="rId11" Type="http://schemas.openxmlformats.org/officeDocument/2006/relationships/slideLayout" Target="../slideLayouts/slideLayout1.xml"/><Relationship Id="rId1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/ppt/charts/chart1.xml"/><Relationship Id="rId1" Type="http://schemas.openxmlformats.org/officeDocument/2006/relationships/image" Target="../media/image-10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image" Target="../media/image-11-4.png"/><Relationship Id="rId5" Type="http://schemas.openxmlformats.org/officeDocument/2006/relationships/image" Target="../media/image-11-5.png"/><Relationship Id="rId6" Type="http://schemas.openxmlformats.org/officeDocument/2006/relationships/image" Target="../media/image-11-6.png"/><Relationship Id="rId7" Type="http://schemas.openxmlformats.org/officeDocument/2006/relationships/image" Target="../media/image-11-7.png"/><Relationship Id="rId8" Type="http://schemas.openxmlformats.org/officeDocument/2006/relationships/image" Target="../media/image-11-8.png"/><Relationship Id="rId9" Type="http://schemas.openxmlformats.org/officeDocument/2006/relationships/image" Target="../media/image-11-9.png"/><Relationship Id="rId10" Type="http://schemas.openxmlformats.org/officeDocument/2006/relationships/image" Target="../media/image-11-10.png"/><Relationship Id="rId11" Type="http://schemas.openxmlformats.org/officeDocument/2006/relationships/image" Target="../media/image-11-11.png"/><Relationship Id="rId12" Type="http://schemas.openxmlformats.org/officeDocument/2006/relationships/slideLayout" Target="../slideLayouts/slideLayout1.xml"/><Relationship Id="rId1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image" Target="../media/image-12-3.png"/><Relationship Id="rId4" Type="http://schemas.openxmlformats.org/officeDocument/2006/relationships/image" Target="../media/image-12-4.png"/><Relationship Id="rId5" Type="http://schemas.openxmlformats.org/officeDocument/2006/relationships/image" Target="../media/image-12-5.png"/><Relationship Id="rId6" Type="http://schemas.openxmlformats.org/officeDocument/2006/relationships/image" Target="../media/image-12-6.png"/><Relationship Id="rId7" Type="http://schemas.openxmlformats.org/officeDocument/2006/relationships/image" Target="../media/image-12-7.png"/><Relationship Id="rId8" Type="http://schemas.openxmlformats.org/officeDocument/2006/relationships/image" Target="../media/image-12-8.pn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image" Target="../media/image-13-3.png"/><Relationship Id="rId4" Type="http://schemas.openxmlformats.org/officeDocument/2006/relationships/image" Target="../media/image-13-4.png"/><Relationship Id="rId5" Type="http://schemas.openxmlformats.org/officeDocument/2006/relationships/image" Target="../media/image-13-5.png"/><Relationship Id="rId6" Type="http://schemas.openxmlformats.org/officeDocument/2006/relationships/image" Target="../media/image-13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image" Target="../media/image-16-2.png"/><Relationship Id="rId3" Type="http://schemas.openxmlformats.org/officeDocument/2006/relationships/image" Target="../media/image-16-3.png"/><Relationship Id="rId4" Type="http://schemas.openxmlformats.org/officeDocument/2006/relationships/image" Target="../media/image-16-4.png"/><Relationship Id="rId5" Type="http://schemas.openxmlformats.org/officeDocument/2006/relationships/image" Target="../media/image-16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image" Target="../media/image-17-2.png"/><Relationship Id="rId3" Type="http://schemas.openxmlformats.org/officeDocument/2006/relationships/image" Target="../media/image-17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image" Target="../media/image-18-2.png"/><Relationship Id="rId3" Type="http://schemas.openxmlformats.org/officeDocument/2006/relationships/image" Target="../media/image-18-3.png"/><Relationship Id="rId4" Type="http://schemas.openxmlformats.org/officeDocument/2006/relationships/image" Target="../media/image-18-4.png"/><Relationship Id="rId5" Type="http://schemas.openxmlformats.org/officeDocument/2006/relationships/image" Target="../media/image-18-5.png"/><Relationship Id="rId6" Type="http://schemas.openxmlformats.org/officeDocument/2006/relationships/image" Target="../media/image-18-6.png"/><Relationship Id="rId7" Type="http://schemas.openxmlformats.org/officeDocument/2006/relationships/image" Target="../media/image-18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image" Target="../media/image-1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image" Target="../media/image-20-2.png"/><Relationship Id="rId3" Type="http://schemas.openxmlformats.org/officeDocument/2006/relationships/image" Target="../media/image-20-3.png"/><Relationship Id="rId4" Type="http://schemas.openxmlformats.org/officeDocument/2006/relationships/image" Target="../media/image-20-4.png"/><Relationship Id="rId5" Type="http://schemas.openxmlformats.org/officeDocument/2006/relationships/image" Target="../media/image-20-5.png"/><Relationship Id="rId6" Type="http://schemas.openxmlformats.org/officeDocument/2006/relationships/image" Target="../media/image-20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/ppt/charts/chart2.xml"/><Relationship Id="rId1" Type="http://schemas.openxmlformats.org/officeDocument/2006/relationships/image" Target="../media/image-23-1.png"/><Relationship Id="rId3" Type="http://schemas.openxmlformats.org/officeDocument/2006/relationships/image" Target="../media/image-23-2.png"/><Relationship Id="rId4" Type="http://schemas.openxmlformats.org/officeDocument/2006/relationships/image" Target="../media/image-23-3.png"/><Relationship Id="rId5" Type="http://schemas.openxmlformats.org/officeDocument/2006/relationships/image" Target="../media/image-23-4.png"/><Relationship Id="rId6" Type="http://schemas.openxmlformats.org/officeDocument/2006/relationships/image" Target="../media/image-23-5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image" Target="../media/image-6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5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c/public/assets/ability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548640"/>
            <a:ext cx="2267712" cy="566928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640080" y="1554480"/>
            <a:ext cx="603504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42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Ability</a:t>
            </a:r>
            <a:endParaRPr lang="en-US" sz="4200" dirty="0"/>
          </a:p>
          <a:p>
            <a:pPr indent="0" marL="0">
              <a:buNone/>
            </a:pPr>
            <a:r>
              <a:rPr lang="en-US" sz="42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 Outreach Engine</a:t>
            </a:r>
            <a:endParaRPr lang="en-US" sz="4200" dirty="0"/>
          </a:p>
        </p:txBody>
      </p:sp>
      <p:sp>
        <p:nvSpPr>
          <p:cNvPr id="4" name="Text 1"/>
          <p:cNvSpPr txBox="1"/>
          <p:nvPr/>
        </p:nvSpPr>
        <p:spPr>
          <a:xfrm>
            <a:off x="640080" y="3383280"/>
            <a:ext cx="5669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1,000 human-quality cold emails a day, built to reach the inbox and turn replies into meetings, scopes and clients.</a:t>
            </a:r>
            <a:endParaRPr lang="en-US" sz="1700" dirty="0"/>
          </a:p>
        </p:txBody>
      </p:sp>
      <p:sp>
        <p:nvSpPr>
          <p:cNvPr id="5" name="Text 2"/>
          <p:cNvSpPr txBox="1"/>
          <p:nvPr/>
        </p:nvSpPr>
        <p:spPr>
          <a:xfrm>
            <a:off x="640080" y="434340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Master plan  |  16 September 2026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640080" y="5074920"/>
            <a:ext cx="1353312" cy="105156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7" name="Text 4"/>
          <p:cNvSpPr txBox="1"/>
          <p:nvPr/>
        </p:nvSpPr>
        <p:spPr>
          <a:xfrm>
            <a:off x="768096" y="5175504"/>
            <a:ext cx="1188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endParaRPr lang="en-US" sz="2600" dirty="0"/>
          </a:p>
        </p:txBody>
      </p:sp>
      <p:sp>
        <p:nvSpPr>
          <p:cNvPr id="8" name="Text 5"/>
          <p:cNvSpPr txBox="1"/>
          <p:nvPr/>
        </p:nvSpPr>
        <p:spPr>
          <a:xfrm>
            <a:off x="768096" y="5669280"/>
            <a:ext cx="1188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sending domains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2121408" y="5074920"/>
            <a:ext cx="1353312" cy="105156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10" name="Text 7"/>
          <p:cNvSpPr txBox="1"/>
          <p:nvPr/>
        </p:nvSpPr>
        <p:spPr>
          <a:xfrm>
            <a:off x="2249424" y="5175504"/>
            <a:ext cx="1188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44</a:t>
            </a:r>
            <a:endParaRPr lang="en-US" sz="2600" dirty="0"/>
          </a:p>
        </p:txBody>
      </p:sp>
      <p:sp>
        <p:nvSpPr>
          <p:cNvPr id="11" name="Text 8"/>
          <p:cNvSpPr txBox="1"/>
          <p:nvPr/>
        </p:nvSpPr>
        <p:spPr>
          <a:xfrm>
            <a:off x="2249424" y="5669280"/>
            <a:ext cx="1188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inboxes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3602736" y="5074920"/>
            <a:ext cx="1353312" cy="105156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13" name="Text 10"/>
          <p:cNvSpPr txBox="1"/>
          <p:nvPr/>
        </p:nvSpPr>
        <p:spPr>
          <a:xfrm>
            <a:off x="3730752" y="5175504"/>
            <a:ext cx="1188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</a:t>
            </a:r>
            <a:endParaRPr lang="en-US" sz="2600" dirty="0"/>
          </a:p>
        </p:txBody>
      </p:sp>
      <p:sp>
        <p:nvSpPr>
          <p:cNvPr id="14" name="Text 11"/>
          <p:cNvSpPr txBox="1"/>
          <p:nvPr/>
        </p:nvSpPr>
        <p:spPr>
          <a:xfrm>
            <a:off x="3730752" y="5669280"/>
            <a:ext cx="1188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emails per inbox</a:t>
            </a:r>
            <a:endParaRPr lang="en-US" sz="1100" dirty="0"/>
          </a:p>
        </p:txBody>
      </p:sp>
      <p:sp>
        <p:nvSpPr>
          <p:cNvPr id="15" name="Shape 12"/>
          <p:cNvSpPr/>
          <p:nvPr/>
        </p:nvSpPr>
        <p:spPr>
          <a:xfrm>
            <a:off x="5084064" y="5074920"/>
            <a:ext cx="1353312" cy="105156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16" name="Text 13"/>
          <p:cNvSpPr txBox="1"/>
          <p:nvPr/>
        </p:nvSpPr>
        <p:spPr>
          <a:xfrm>
            <a:off x="5212080" y="5175504"/>
            <a:ext cx="1188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1,008</a:t>
            </a:r>
            <a:endParaRPr lang="en-US" sz="2600" dirty="0"/>
          </a:p>
        </p:txBody>
      </p:sp>
      <p:sp>
        <p:nvSpPr>
          <p:cNvPr id="17" name="Text 14"/>
          <p:cNvSpPr txBox="1"/>
          <p:nvPr/>
        </p:nvSpPr>
        <p:spPr>
          <a:xfrm>
            <a:off x="5212080" y="5669280"/>
            <a:ext cx="1188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emails per day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 flipV="1">
            <a:off x="9235440" y="1280160"/>
            <a:ext cx="914" cy="2148840"/>
          </a:xfrm>
          <a:prstGeom prst="line">
            <a:avLst/>
          </a:prstGeom>
          <a:noFill/>
          <a:ln w="12700">
            <a:solidFill>
              <a:srgbClr val="8CCFCB"/>
            </a:solidFill>
            <a:prstDash val="dash"/>
          </a:ln>
        </p:spPr>
      </p:sp>
      <p:sp>
        <p:nvSpPr>
          <p:cNvPr id="19" name="Shape 16"/>
          <p:cNvSpPr/>
          <p:nvPr/>
        </p:nvSpPr>
        <p:spPr>
          <a:xfrm flipV="1">
            <a:off x="9235440" y="1909541"/>
            <a:ext cx="1519459" cy="1519459"/>
          </a:xfrm>
          <a:prstGeom prst="line">
            <a:avLst/>
          </a:prstGeom>
          <a:noFill/>
          <a:ln w="12700">
            <a:solidFill>
              <a:srgbClr val="8CCFCB"/>
            </a:solidFill>
            <a:prstDash val="dash"/>
          </a:ln>
        </p:spPr>
      </p:sp>
      <p:sp>
        <p:nvSpPr>
          <p:cNvPr id="20" name="Shape 17"/>
          <p:cNvSpPr/>
          <p:nvPr/>
        </p:nvSpPr>
        <p:spPr>
          <a:xfrm>
            <a:off x="9235440" y="3429000"/>
            <a:ext cx="2148840" cy="914"/>
          </a:xfrm>
          <a:prstGeom prst="line">
            <a:avLst/>
          </a:prstGeom>
          <a:noFill/>
          <a:ln w="12700">
            <a:solidFill>
              <a:srgbClr val="8CCFCB"/>
            </a:solidFill>
            <a:prstDash val="dash"/>
          </a:ln>
        </p:spPr>
      </p:sp>
      <p:sp>
        <p:nvSpPr>
          <p:cNvPr id="21" name="Shape 18"/>
          <p:cNvSpPr/>
          <p:nvPr/>
        </p:nvSpPr>
        <p:spPr>
          <a:xfrm>
            <a:off x="9235440" y="3429000"/>
            <a:ext cx="1519459" cy="1519459"/>
          </a:xfrm>
          <a:prstGeom prst="line">
            <a:avLst/>
          </a:prstGeom>
          <a:noFill/>
          <a:ln w="12700">
            <a:solidFill>
              <a:srgbClr val="8CCFCB"/>
            </a:solidFill>
            <a:prstDash val="dash"/>
          </a:ln>
        </p:spPr>
      </p:sp>
      <p:sp>
        <p:nvSpPr>
          <p:cNvPr id="22" name="Shape 19"/>
          <p:cNvSpPr/>
          <p:nvPr/>
        </p:nvSpPr>
        <p:spPr>
          <a:xfrm>
            <a:off x="9235440" y="3429000"/>
            <a:ext cx="914" cy="2148840"/>
          </a:xfrm>
          <a:prstGeom prst="line">
            <a:avLst/>
          </a:prstGeom>
          <a:noFill/>
          <a:ln w="12700">
            <a:solidFill>
              <a:srgbClr val="8CCFCB"/>
            </a:solidFill>
            <a:prstDash val="dash"/>
          </a:ln>
        </p:spPr>
      </p:sp>
      <p:sp>
        <p:nvSpPr>
          <p:cNvPr id="23" name="Shape 20"/>
          <p:cNvSpPr/>
          <p:nvPr/>
        </p:nvSpPr>
        <p:spPr>
          <a:xfrm flipH="1">
            <a:off x="7715981" y="3429000"/>
            <a:ext cx="1519459" cy="1519459"/>
          </a:xfrm>
          <a:prstGeom prst="line">
            <a:avLst/>
          </a:prstGeom>
          <a:noFill/>
          <a:ln w="12700">
            <a:solidFill>
              <a:srgbClr val="8CCFCB"/>
            </a:solidFill>
            <a:prstDash val="dash"/>
          </a:ln>
        </p:spPr>
      </p:sp>
      <p:sp>
        <p:nvSpPr>
          <p:cNvPr id="24" name="Shape 21"/>
          <p:cNvSpPr/>
          <p:nvPr/>
        </p:nvSpPr>
        <p:spPr>
          <a:xfrm flipH="1">
            <a:off x="7086600" y="3429000"/>
            <a:ext cx="2148840" cy="0"/>
          </a:xfrm>
          <a:prstGeom prst="line">
            <a:avLst/>
          </a:prstGeom>
          <a:noFill/>
          <a:ln w="12700">
            <a:solidFill>
              <a:srgbClr val="8CCFCB"/>
            </a:solidFill>
            <a:prstDash val="dash"/>
          </a:ln>
        </p:spPr>
      </p:sp>
      <p:sp>
        <p:nvSpPr>
          <p:cNvPr id="25" name="Shape 22"/>
          <p:cNvSpPr/>
          <p:nvPr/>
        </p:nvSpPr>
        <p:spPr>
          <a:xfrm flipH="1" flipV="1">
            <a:off x="7715981" y="1909541"/>
            <a:ext cx="1519459" cy="1519459"/>
          </a:xfrm>
          <a:prstGeom prst="line">
            <a:avLst/>
          </a:prstGeom>
          <a:noFill/>
          <a:ln w="12700">
            <a:solidFill>
              <a:srgbClr val="8CCFCB"/>
            </a:solidFill>
            <a:prstDash val="dash"/>
          </a:ln>
        </p:spPr>
      </p:sp>
      <p:sp>
        <p:nvSpPr>
          <p:cNvPr id="26" name="Shape 23"/>
          <p:cNvSpPr/>
          <p:nvPr/>
        </p:nvSpPr>
        <p:spPr>
          <a:xfrm>
            <a:off x="8366760" y="2560320"/>
            <a:ext cx="1737360" cy="1737360"/>
          </a:xfrm>
          <a:prstGeom prst="ellipse">
            <a:avLst/>
          </a:prstGeom>
          <a:solidFill>
            <a:srgbClr val="0B6E73"/>
          </a:solidFill>
          <a:ln w="12700">
            <a:solidFill>
              <a:srgbClr val="0B6E73"/>
            </a:solidFill>
            <a:prstDash val="solid"/>
          </a:ln>
        </p:spPr>
      </p:sp>
      <p:pic>
        <p:nvPicPr>
          <p:cNvPr id="2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1120" y="2770632"/>
            <a:ext cx="548640" cy="548640"/>
          </a:xfrm>
          <a:prstGeom prst="rect">
            <a:avLst/>
          </a:prstGeom>
        </p:spPr>
      </p:pic>
      <p:sp>
        <p:nvSpPr>
          <p:cNvPr id="28" name="Text 24"/>
          <p:cNvSpPr txBox="1"/>
          <p:nvPr/>
        </p:nvSpPr>
        <p:spPr>
          <a:xfrm>
            <a:off x="8412480" y="3355848"/>
            <a:ext cx="1645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 +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automation</a:t>
            </a:r>
            <a:endParaRPr lang="en-US" sz="1300" dirty="0"/>
          </a:p>
        </p:txBody>
      </p:sp>
      <p:sp>
        <p:nvSpPr>
          <p:cNvPr id="29" name="Shape 25"/>
          <p:cNvSpPr/>
          <p:nvPr/>
        </p:nvSpPr>
        <p:spPr>
          <a:xfrm>
            <a:off x="8778240" y="822960"/>
            <a:ext cx="914400" cy="91440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8CCFCB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pic>
        <p:nvPicPr>
          <p:cNvPr id="3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9992" y="950976"/>
            <a:ext cx="310896" cy="310896"/>
          </a:xfrm>
          <a:prstGeom prst="rect">
            <a:avLst/>
          </a:prstGeom>
        </p:spPr>
      </p:pic>
      <p:sp>
        <p:nvSpPr>
          <p:cNvPr id="31" name="Text 26"/>
          <p:cNvSpPr txBox="1"/>
          <p:nvPr/>
        </p:nvSpPr>
        <p:spPr>
          <a:xfrm>
            <a:off x="8778240" y="129844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Leads</a:t>
            </a:r>
            <a:endParaRPr lang="en-US" sz="1050" dirty="0"/>
          </a:p>
        </p:txBody>
      </p:sp>
      <p:sp>
        <p:nvSpPr>
          <p:cNvPr id="32" name="Shape 27"/>
          <p:cNvSpPr/>
          <p:nvPr/>
        </p:nvSpPr>
        <p:spPr>
          <a:xfrm>
            <a:off x="10297699" y="1452341"/>
            <a:ext cx="914400" cy="91440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8CCFCB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pic>
        <p:nvPicPr>
          <p:cNvPr id="3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99451" y="1580357"/>
            <a:ext cx="310896" cy="310896"/>
          </a:xfrm>
          <a:prstGeom prst="rect">
            <a:avLst/>
          </a:prstGeom>
        </p:spPr>
      </p:pic>
      <p:sp>
        <p:nvSpPr>
          <p:cNvPr id="34" name="Text 28"/>
          <p:cNvSpPr txBox="1"/>
          <p:nvPr/>
        </p:nvSpPr>
        <p:spPr>
          <a:xfrm>
            <a:off x="10297699" y="1927829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Verify</a:t>
            </a:r>
            <a:endParaRPr lang="en-US" sz="1050" dirty="0"/>
          </a:p>
        </p:txBody>
      </p:sp>
      <p:sp>
        <p:nvSpPr>
          <p:cNvPr id="35" name="Shape 29"/>
          <p:cNvSpPr/>
          <p:nvPr/>
        </p:nvSpPr>
        <p:spPr>
          <a:xfrm>
            <a:off x="10927080" y="2971800"/>
            <a:ext cx="914400" cy="91440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8CCFCB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pic>
        <p:nvPicPr>
          <p:cNvPr id="3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28832" y="3099816"/>
            <a:ext cx="310896" cy="310896"/>
          </a:xfrm>
          <a:prstGeom prst="rect">
            <a:avLst/>
          </a:prstGeom>
        </p:spPr>
      </p:pic>
      <p:sp>
        <p:nvSpPr>
          <p:cNvPr id="37" name="Text 30"/>
          <p:cNvSpPr txBox="1"/>
          <p:nvPr/>
        </p:nvSpPr>
        <p:spPr>
          <a:xfrm>
            <a:off x="10927080" y="344728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Write</a:t>
            </a:r>
            <a:endParaRPr lang="en-US" sz="1050" dirty="0"/>
          </a:p>
        </p:txBody>
      </p:sp>
      <p:sp>
        <p:nvSpPr>
          <p:cNvPr id="38" name="Shape 31"/>
          <p:cNvSpPr/>
          <p:nvPr/>
        </p:nvSpPr>
        <p:spPr>
          <a:xfrm>
            <a:off x="10297699" y="4491259"/>
            <a:ext cx="914400" cy="91440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8CCFCB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pic>
        <p:nvPicPr>
          <p:cNvPr id="39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99451" y="4619275"/>
            <a:ext cx="310896" cy="310896"/>
          </a:xfrm>
          <a:prstGeom prst="rect">
            <a:avLst/>
          </a:prstGeom>
        </p:spPr>
      </p:pic>
      <p:sp>
        <p:nvSpPr>
          <p:cNvPr id="40" name="Text 32"/>
          <p:cNvSpPr txBox="1"/>
          <p:nvPr/>
        </p:nvSpPr>
        <p:spPr>
          <a:xfrm>
            <a:off x="10297699" y="4966747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Send</a:t>
            </a:r>
            <a:endParaRPr lang="en-US" sz="1050" dirty="0"/>
          </a:p>
        </p:txBody>
      </p:sp>
      <p:sp>
        <p:nvSpPr>
          <p:cNvPr id="41" name="Shape 33"/>
          <p:cNvSpPr/>
          <p:nvPr/>
        </p:nvSpPr>
        <p:spPr>
          <a:xfrm>
            <a:off x="8778240" y="5120640"/>
            <a:ext cx="914400" cy="91440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8CCFCB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pic>
        <p:nvPicPr>
          <p:cNvPr id="42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79992" y="5248656"/>
            <a:ext cx="310896" cy="310896"/>
          </a:xfrm>
          <a:prstGeom prst="rect">
            <a:avLst/>
          </a:prstGeom>
        </p:spPr>
      </p:pic>
      <p:sp>
        <p:nvSpPr>
          <p:cNvPr id="43" name="Text 34"/>
          <p:cNvSpPr txBox="1"/>
          <p:nvPr/>
        </p:nvSpPr>
        <p:spPr>
          <a:xfrm>
            <a:off x="8778240" y="559612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Replies</a:t>
            </a:r>
            <a:endParaRPr lang="en-US" sz="1050" dirty="0"/>
          </a:p>
        </p:txBody>
      </p:sp>
      <p:sp>
        <p:nvSpPr>
          <p:cNvPr id="44" name="Shape 35"/>
          <p:cNvSpPr/>
          <p:nvPr/>
        </p:nvSpPr>
        <p:spPr>
          <a:xfrm>
            <a:off x="7258781" y="4491259"/>
            <a:ext cx="914400" cy="91440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8CCFCB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pic>
        <p:nvPicPr>
          <p:cNvPr id="45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60533" y="4619275"/>
            <a:ext cx="310896" cy="310896"/>
          </a:xfrm>
          <a:prstGeom prst="rect">
            <a:avLst/>
          </a:prstGeom>
        </p:spPr>
      </p:pic>
      <p:sp>
        <p:nvSpPr>
          <p:cNvPr id="46" name="Text 36"/>
          <p:cNvSpPr txBox="1"/>
          <p:nvPr/>
        </p:nvSpPr>
        <p:spPr>
          <a:xfrm>
            <a:off x="7258781" y="4966747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Meetings</a:t>
            </a:r>
            <a:endParaRPr lang="en-US" sz="1050" dirty="0"/>
          </a:p>
        </p:txBody>
      </p:sp>
      <p:sp>
        <p:nvSpPr>
          <p:cNvPr id="47" name="Shape 37"/>
          <p:cNvSpPr/>
          <p:nvPr/>
        </p:nvSpPr>
        <p:spPr>
          <a:xfrm>
            <a:off x="6629400" y="2971800"/>
            <a:ext cx="914400" cy="91440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8CCFCB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pic>
        <p:nvPicPr>
          <p:cNvPr id="48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31152" y="3099816"/>
            <a:ext cx="310896" cy="310896"/>
          </a:xfrm>
          <a:prstGeom prst="rect">
            <a:avLst/>
          </a:prstGeom>
        </p:spPr>
      </p:pic>
      <p:sp>
        <p:nvSpPr>
          <p:cNvPr id="49" name="Text 38"/>
          <p:cNvSpPr txBox="1"/>
          <p:nvPr/>
        </p:nvSpPr>
        <p:spPr>
          <a:xfrm>
            <a:off x="6629400" y="344728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</a:t>
            </a:r>
            <a:endParaRPr lang="en-US" sz="1050" dirty="0"/>
          </a:p>
        </p:txBody>
      </p:sp>
      <p:sp>
        <p:nvSpPr>
          <p:cNvPr id="50" name="Shape 39"/>
          <p:cNvSpPr/>
          <p:nvPr/>
        </p:nvSpPr>
        <p:spPr>
          <a:xfrm>
            <a:off x="7258781" y="1452341"/>
            <a:ext cx="914400" cy="91440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8CCFCB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pic>
        <p:nvPicPr>
          <p:cNvPr id="51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60533" y="1580357"/>
            <a:ext cx="310896" cy="310896"/>
          </a:xfrm>
          <a:prstGeom prst="rect">
            <a:avLst/>
          </a:prstGeom>
        </p:spPr>
      </p:pic>
      <p:sp>
        <p:nvSpPr>
          <p:cNvPr id="52" name="Text 40"/>
          <p:cNvSpPr txBox="1"/>
          <p:nvPr/>
        </p:nvSpPr>
        <p:spPr>
          <a:xfrm>
            <a:off x="7258781" y="1927829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Protect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c/public/assets/ability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26319" y="384048"/>
            <a:ext cx="1316736" cy="329184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48640" y="3474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RAMP SCHEDULE</a:t>
            </a:r>
            <a:endParaRPr lang="en-US" sz="1100" dirty="0"/>
          </a:p>
        </p:txBody>
      </p:sp>
      <p:sp>
        <p:nvSpPr>
          <p:cNvPr id="4" name="Text 1"/>
          <p:cNvSpPr txBox="1"/>
          <p:nvPr/>
        </p:nvSpPr>
        <p:spPr>
          <a:xfrm>
            <a:off x="548640" y="621792"/>
            <a:ext cx="9692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zero to 1,008 a day in seven weeks</a:t>
            </a:r>
            <a:endParaRPr lang="en-US" sz="3000" dirty="0"/>
          </a:p>
        </p:txBody>
      </p:sp>
      <p:sp>
        <p:nvSpPr>
          <p:cNvPr id="5" name="Text 2"/>
          <p:cNvSpPr txBox="1"/>
          <p:nvPr/>
        </p:nvSpPr>
        <p:spPr>
          <a:xfrm>
            <a:off x="548640" y="1298448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step up happens only if the previous week passed every KPI. A failed week repeats.</a:t>
            </a:r>
            <a:endParaRPr lang="en-US" sz="1400" dirty="0"/>
          </a:p>
        </p:txBody>
      </p:sp>
      <p:sp>
        <p:nvSpPr>
          <p:cNvPr id="6" name="Text 3"/>
          <p:cNvSpPr txBox="1"/>
          <p:nvPr/>
        </p:nvSpPr>
        <p:spPr>
          <a:xfrm>
            <a:off x="548640" y="6419088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Ability  |  Email Outreach Engine</a:t>
            </a:r>
            <a:endParaRPr lang="en-US" sz="900" dirty="0"/>
          </a:p>
        </p:txBody>
      </p:sp>
      <p:sp>
        <p:nvSpPr>
          <p:cNvPr id="7" name="Text 4"/>
          <p:cNvSpPr txBox="1"/>
          <p:nvPr/>
        </p:nvSpPr>
        <p:spPr>
          <a:xfrm>
            <a:off x="11185855" y="6419088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  <p:graphicFrame>
        <p:nvGraphicFramePr>
          <p:cNvPr id="8" name="Chart 0" descr=""/>
          <p:cNvGraphicFramePr/>
          <p:nvPr/>
        </p:nvGraphicFramePr>
        <p:xfrm>
          <a:off x="548640" y="1920240"/>
          <a:ext cx="7498080" cy="42062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9" name="Shape 5"/>
          <p:cNvSpPr/>
          <p:nvPr/>
        </p:nvSpPr>
        <p:spPr>
          <a:xfrm>
            <a:off x="8412480" y="2011680"/>
            <a:ext cx="3200400" cy="685800"/>
          </a:xfrm>
          <a:prstGeom prst="roundRect">
            <a:avLst>
              <a:gd name="adj" fmla="val 10667"/>
            </a:avLst>
          </a:prstGeom>
          <a:solidFill>
            <a:srgbClr val="DDF0EF"/>
          </a:solidFill>
          <a:ln w="9525">
            <a:solidFill>
              <a:srgbClr val="DDF0EF"/>
            </a:solidFill>
            <a:prstDash val="solid"/>
          </a:ln>
        </p:spPr>
      </p:sp>
      <p:sp>
        <p:nvSpPr>
          <p:cNvPr id="10" name="Text 6"/>
          <p:cNvSpPr txBox="1"/>
          <p:nvPr/>
        </p:nvSpPr>
        <p:spPr>
          <a:xfrm>
            <a:off x="8641080" y="2103120"/>
            <a:ext cx="1463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Weeks 1 to 3</a:t>
            </a:r>
            <a:endParaRPr lang="en-US" sz="1300" dirty="0"/>
          </a:p>
        </p:txBody>
      </p:sp>
      <p:sp>
        <p:nvSpPr>
          <p:cNvPr id="11" name="Text 7"/>
          <p:cNvSpPr txBox="1"/>
          <p:nvPr/>
        </p:nvSpPr>
        <p:spPr>
          <a:xfrm>
            <a:off x="10058400" y="2103120"/>
            <a:ext cx="1417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Warmup only</a:t>
            </a:r>
            <a:endParaRPr lang="en-US" sz="1300" dirty="0"/>
          </a:p>
        </p:txBody>
      </p:sp>
      <p:sp>
        <p:nvSpPr>
          <p:cNvPr id="12" name="Shape 8"/>
          <p:cNvSpPr/>
          <p:nvPr/>
        </p:nvSpPr>
        <p:spPr>
          <a:xfrm>
            <a:off x="8412480" y="2834640"/>
            <a:ext cx="3200400" cy="685800"/>
          </a:xfrm>
          <a:prstGeom prst="roundRect">
            <a:avLst>
              <a:gd name="adj" fmla="val 10667"/>
            </a:avLst>
          </a:prstGeom>
          <a:solidFill>
            <a:srgbClr val="EAF1F4"/>
          </a:solidFill>
          <a:ln w="9525">
            <a:solidFill>
              <a:srgbClr val="EAF1F4"/>
            </a:solidFill>
            <a:prstDash val="solid"/>
          </a:ln>
        </p:spPr>
      </p:sp>
      <p:sp>
        <p:nvSpPr>
          <p:cNvPr id="13" name="Text 9"/>
          <p:cNvSpPr txBox="1"/>
          <p:nvPr/>
        </p:nvSpPr>
        <p:spPr>
          <a:xfrm>
            <a:off x="8641080" y="2926080"/>
            <a:ext cx="1463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4</a:t>
            </a:r>
            <a:endParaRPr lang="en-US" sz="1300" dirty="0"/>
          </a:p>
        </p:txBody>
      </p:sp>
      <p:sp>
        <p:nvSpPr>
          <p:cNvPr id="14" name="Text 10"/>
          <p:cNvSpPr txBox="1"/>
          <p:nvPr/>
        </p:nvSpPr>
        <p:spPr>
          <a:xfrm>
            <a:off x="10058400" y="2926080"/>
            <a:ext cx="1417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per inbox</a:t>
            </a:r>
            <a:endParaRPr lang="en-US" sz="1300" dirty="0"/>
          </a:p>
        </p:txBody>
      </p:sp>
      <p:sp>
        <p:nvSpPr>
          <p:cNvPr id="15" name="Shape 11"/>
          <p:cNvSpPr/>
          <p:nvPr/>
        </p:nvSpPr>
        <p:spPr>
          <a:xfrm>
            <a:off x="8412480" y="3657600"/>
            <a:ext cx="3200400" cy="685800"/>
          </a:xfrm>
          <a:prstGeom prst="roundRect">
            <a:avLst>
              <a:gd name="adj" fmla="val 10667"/>
            </a:avLst>
          </a:prstGeom>
          <a:solidFill>
            <a:srgbClr val="EAF1F4"/>
          </a:solidFill>
          <a:ln w="9525">
            <a:solidFill>
              <a:srgbClr val="EAF1F4"/>
            </a:solidFill>
            <a:prstDash val="solid"/>
          </a:ln>
        </p:spPr>
      </p:sp>
      <p:sp>
        <p:nvSpPr>
          <p:cNvPr id="16" name="Text 12"/>
          <p:cNvSpPr txBox="1"/>
          <p:nvPr/>
        </p:nvSpPr>
        <p:spPr>
          <a:xfrm>
            <a:off x="8641080" y="3749040"/>
            <a:ext cx="1463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5</a:t>
            </a:r>
            <a:endParaRPr lang="en-US" sz="1300" dirty="0"/>
          </a:p>
        </p:txBody>
      </p:sp>
      <p:sp>
        <p:nvSpPr>
          <p:cNvPr id="17" name="Text 13"/>
          <p:cNvSpPr txBox="1"/>
          <p:nvPr/>
        </p:nvSpPr>
        <p:spPr>
          <a:xfrm>
            <a:off x="10058400" y="3749040"/>
            <a:ext cx="1417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 per inbox</a:t>
            </a:r>
            <a:endParaRPr lang="en-US" sz="1300" dirty="0"/>
          </a:p>
        </p:txBody>
      </p:sp>
      <p:sp>
        <p:nvSpPr>
          <p:cNvPr id="18" name="Shape 14"/>
          <p:cNvSpPr/>
          <p:nvPr/>
        </p:nvSpPr>
        <p:spPr>
          <a:xfrm>
            <a:off x="8412480" y="4480560"/>
            <a:ext cx="3200400" cy="685800"/>
          </a:xfrm>
          <a:prstGeom prst="roundRect">
            <a:avLst>
              <a:gd name="adj" fmla="val 10667"/>
            </a:avLst>
          </a:prstGeom>
          <a:solidFill>
            <a:srgbClr val="EAF1F4"/>
          </a:solidFill>
          <a:ln w="9525">
            <a:solidFill>
              <a:srgbClr val="EAF1F4"/>
            </a:solidFill>
            <a:prstDash val="solid"/>
          </a:ln>
        </p:spPr>
      </p:sp>
      <p:sp>
        <p:nvSpPr>
          <p:cNvPr id="19" name="Text 15"/>
          <p:cNvSpPr txBox="1"/>
          <p:nvPr/>
        </p:nvSpPr>
        <p:spPr>
          <a:xfrm>
            <a:off x="8641080" y="4572000"/>
            <a:ext cx="1463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6</a:t>
            </a:r>
            <a:endParaRPr lang="en-US" sz="1300" dirty="0"/>
          </a:p>
        </p:txBody>
      </p:sp>
      <p:sp>
        <p:nvSpPr>
          <p:cNvPr id="20" name="Text 16"/>
          <p:cNvSpPr txBox="1"/>
          <p:nvPr/>
        </p:nvSpPr>
        <p:spPr>
          <a:xfrm>
            <a:off x="10058400" y="4572000"/>
            <a:ext cx="1417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 per inbox</a:t>
            </a:r>
            <a:endParaRPr lang="en-US" sz="1300" dirty="0"/>
          </a:p>
        </p:txBody>
      </p:sp>
      <p:sp>
        <p:nvSpPr>
          <p:cNvPr id="21" name="Shape 17"/>
          <p:cNvSpPr/>
          <p:nvPr/>
        </p:nvSpPr>
        <p:spPr>
          <a:xfrm>
            <a:off x="8412480" y="5303520"/>
            <a:ext cx="3200400" cy="685800"/>
          </a:xfrm>
          <a:prstGeom prst="roundRect">
            <a:avLst>
              <a:gd name="adj" fmla="val 10667"/>
            </a:avLst>
          </a:prstGeom>
          <a:solidFill>
            <a:srgbClr val="0B6E73"/>
          </a:solidFill>
          <a:ln w="9525">
            <a:solidFill>
              <a:srgbClr val="0B6E73"/>
            </a:solidFill>
            <a:prstDash val="solid"/>
          </a:ln>
        </p:spPr>
      </p:sp>
      <p:sp>
        <p:nvSpPr>
          <p:cNvPr id="22" name="Text 18"/>
          <p:cNvSpPr txBox="1"/>
          <p:nvPr/>
        </p:nvSpPr>
        <p:spPr>
          <a:xfrm>
            <a:off x="8641080" y="5394960"/>
            <a:ext cx="1463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7 on</a:t>
            </a:r>
            <a:endParaRPr lang="en-US" sz="1300" dirty="0"/>
          </a:p>
        </p:txBody>
      </p:sp>
      <p:sp>
        <p:nvSpPr>
          <p:cNvPr id="23" name="Text 19"/>
          <p:cNvSpPr txBox="1"/>
          <p:nvPr/>
        </p:nvSpPr>
        <p:spPr>
          <a:xfrm>
            <a:off x="10058400" y="5394960"/>
            <a:ext cx="1417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 per inbox</a:t>
            </a:r>
            <a:endParaRPr lang="en-US" sz="13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c/public/assets/ability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26319" y="384048"/>
            <a:ext cx="1316736" cy="329184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48640" y="3474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 MECHANISM</a:t>
            </a:r>
            <a:endParaRPr lang="en-US" sz="1100" dirty="0"/>
          </a:p>
        </p:txBody>
      </p:sp>
      <p:sp>
        <p:nvSpPr>
          <p:cNvPr id="4" name="Text 1"/>
          <p:cNvSpPr txBox="1"/>
          <p:nvPr/>
        </p:nvSpPr>
        <p:spPr>
          <a:xfrm>
            <a:off x="548640" y="621792"/>
            <a:ext cx="9692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 stages, one pipeline, one record per lead</a:t>
            </a:r>
            <a:endParaRPr lang="en-US" sz="3000" dirty="0"/>
          </a:p>
        </p:txBody>
      </p:sp>
      <p:sp>
        <p:nvSpPr>
          <p:cNvPr id="5" name="Text 2"/>
          <p:cNvSpPr txBox="1"/>
          <p:nvPr/>
        </p:nvSpPr>
        <p:spPr>
          <a:xfrm>
            <a:off x="548640" y="1298448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a to j, each with a clear owner. Teal = AI, grey = tool, amber = human.</a:t>
            </a:r>
            <a:endParaRPr lang="en-US" sz="1400" dirty="0"/>
          </a:p>
        </p:txBody>
      </p:sp>
      <p:sp>
        <p:nvSpPr>
          <p:cNvPr id="6" name="Text 3"/>
          <p:cNvSpPr txBox="1"/>
          <p:nvPr/>
        </p:nvSpPr>
        <p:spPr>
          <a:xfrm>
            <a:off x="548640" y="6419088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Ability  |  Email Outreach Engine</a:t>
            </a:r>
            <a:endParaRPr lang="en-US" sz="900" dirty="0"/>
          </a:p>
        </p:txBody>
      </p:sp>
      <p:sp>
        <p:nvSpPr>
          <p:cNvPr id="7" name="Text 4"/>
          <p:cNvSpPr txBox="1"/>
          <p:nvPr/>
        </p:nvSpPr>
        <p:spPr>
          <a:xfrm>
            <a:off x="11185855" y="6419088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548640" y="2011680"/>
            <a:ext cx="196596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731520" y="2194560"/>
            <a:ext cx="566928" cy="566928"/>
          </a:xfrm>
          <a:prstGeom prst="ellipse">
            <a:avLst/>
          </a:prstGeom>
          <a:solidFill>
            <a:srgbClr val="DDF0EF"/>
          </a:solidFill>
          <a:ln w="12700">
            <a:solidFill>
              <a:srgbClr val="DDF0EF"/>
            </a:solidFill>
            <a:prstDash val="solid"/>
          </a:ln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824" y="2340864"/>
            <a:ext cx="274320" cy="274320"/>
          </a:xfrm>
          <a:prstGeom prst="rect">
            <a:avLst/>
          </a:prstGeom>
        </p:spPr>
      </p:pic>
      <p:sp>
        <p:nvSpPr>
          <p:cNvPr id="11" name="Text 7"/>
          <p:cNvSpPr txBox="1"/>
          <p:nvPr/>
        </p:nvSpPr>
        <p:spPr>
          <a:xfrm>
            <a:off x="1965960" y="2212848"/>
            <a:ext cx="365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800" b="1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800" dirty="0"/>
          </a:p>
        </p:txBody>
      </p:sp>
      <p:sp>
        <p:nvSpPr>
          <p:cNvPr id="12" name="Text 8"/>
          <p:cNvSpPr txBox="1"/>
          <p:nvPr/>
        </p:nvSpPr>
        <p:spPr>
          <a:xfrm>
            <a:off x="731520" y="2880360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</a:t>
            </a:r>
            <a:endParaRPr lang="en-US" sz="1500" dirty="0"/>
          </a:p>
        </p:txBody>
      </p:sp>
      <p:sp>
        <p:nvSpPr>
          <p:cNvPr id="13" name="Text 9"/>
          <p:cNvSpPr txBox="1"/>
          <p:nvPr/>
        </p:nvSpPr>
        <p:spPr>
          <a:xfrm>
            <a:off x="731520" y="3200400"/>
            <a:ext cx="1691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Apollo, Apify, Sales Nav</a:t>
            </a:r>
            <a:endParaRPr lang="en-US" sz="1100" dirty="0"/>
          </a:p>
        </p:txBody>
      </p:sp>
      <p:sp>
        <p:nvSpPr>
          <p:cNvPr id="14" name="Shape 10"/>
          <p:cNvSpPr/>
          <p:nvPr/>
        </p:nvSpPr>
        <p:spPr>
          <a:xfrm>
            <a:off x="2542032" y="2852928"/>
            <a:ext cx="265176" cy="914"/>
          </a:xfrm>
          <a:prstGeom prst="line">
            <a:avLst/>
          </a:prstGeom>
          <a:noFill/>
          <a:ln w="22225">
            <a:solidFill>
              <a:srgbClr val="8CCFCB"/>
            </a:solidFill>
            <a:prstDash val="solid"/>
            <a:tailEnd type="triangle"/>
          </a:ln>
        </p:spPr>
      </p:sp>
      <p:sp>
        <p:nvSpPr>
          <p:cNvPr id="15" name="Shape 11"/>
          <p:cNvSpPr/>
          <p:nvPr/>
        </p:nvSpPr>
        <p:spPr>
          <a:xfrm>
            <a:off x="2834640" y="2011680"/>
            <a:ext cx="196596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3017520" y="2194560"/>
            <a:ext cx="566928" cy="566928"/>
          </a:xfrm>
          <a:prstGeom prst="ellipse">
            <a:avLst/>
          </a:prstGeom>
          <a:solidFill>
            <a:srgbClr val="EAF1F4"/>
          </a:solidFill>
          <a:ln w="12700">
            <a:solidFill>
              <a:srgbClr val="EAF1F4"/>
            </a:solidFill>
            <a:prstDash val="solid"/>
          </a:ln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3824" y="2340864"/>
            <a:ext cx="274320" cy="274320"/>
          </a:xfrm>
          <a:prstGeom prst="rect">
            <a:avLst/>
          </a:prstGeom>
        </p:spPr>
      </p:pic>
      <p:sp>
        <p:nvSpPr>
          <p:cNvPr id="18" name="Text 13"/>
          <p:cNvSpPr txBox="1"/>
          <p:nvPr/>
        </p:nvSpPr>
        <p:spPr>
          <a:xfrm>
            <a:off x="4251960" y="2212848"/>
            <a:ext cx="365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800" b="1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</a:t>
            </a:r>
            <a:endParaRPr lang="en-US" sz="1800" dirty="0"/>
          </a:p>
        </p:txBody>
      </p:sp>
      <p:sp>
        <p:nvSpPr>
          <p:cNvPr id="19" name="Text 14"/>
          <p:cNvSpPr txBox="1"/>
          <p:nvPr/>
        </p:nvSpPr>
        <p:spPr>
          <a:xfrm>
            <a:off x="3017520" y="2880360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Verify</a:t>
            </a:r>
            <a:endParaRPr lang="en-US" sz="1500" dirty="0"/>
          </a:p>
        </p:txBody>
      </p:sp>
      <p:sp>
        <p:nvSpPr>
          <p:cNvPr id="20" name="Text 15"/>
          <p:cNvSpPr txBox="1"/>
          <p:nvPr/>
        </p:nvSpPr>
        <p:spPr>
          <a:xfrm>
            <a:off x="3017520" y="3200400"/>
            <a:ext cx="1691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MillionVerifier, NeverBounce</a:t>
            </a:r>
            <a:endParaRPr lang="en-US" sz="1100" dirty="0"/>
          </a:p>
        </p:txBody>
      </p:sp>
      <p:sp>
        <p:nvSpPr>
          <p:cNvPr id="21" name="Shape 16"/>
          <p:cNvSpPr/>
          <p:nvPr/>
        </p:nvSpPr>
        <p:spPr>
          <a:xfrm>
            <a:off x="4828032" y="2852928"/>
            <a:ext cx="265176" cy="914"/>
          </a:xfrm>
          <a:prstGeom prst="line">
            <a:avLst/>
          </a:prstGeom>
          <a:noFill/>
          <a:ln w="22225">
            <a:solidFill>
              <a:srgbClr val="8CCFCB"/>
            </a:solidFill>
            <a:prstDash val="solid"/>
            <a:tailEnd type="triangle"/>
          </a:ln>
        </p:spPr>
      </p:sp>
      <p:sp>
        <p:nvSpPr>
          <p:cNvPr id="22" name="Shape 17"/>
          <p:cNvSpPr/>
          <p:nvPr/>
        </p:nvSpPr>
        <p:spPr>
          <a:xfrm>
            <a:off x="5120640" y="2011680"/>
            <a:ext cx="196596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23" name="Shape 18"/>
          <p:cNvSpPr/>
          <p:nvPr/>
        </p:nvSpPr>
        <p:spPr>
          <a:xfrm>
            <a:off x="5303520" y="2194560"/>
            <a:ext cx="566928" cy="566928"/>
          </a:xfrm>
          <a:prstGeom prst="ellipse">
            <a:avLst/>
          </a:prstGeom>
          <a:solidFill>
            <a:srgbClr val="DDF0EF"/>
          </a:solidFill>
          <a:ln w="12700">
            <a:solidFill>
              <a:srgbClr val="DDF0EF"/>
            </a:solidFill>
            <a:prstDash val="solid"/>
          </a:ln>
        </p:spPr>
      </p:sp>
      <p:pic>
        <p:nvPicPr>
          <p:cNvPr id="2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9824" y="2340864"/>
            <a:ext cx="274320" cy="274320"/>
          </a:xfrm>
          <a:prstGeom prst="rect">
            <a:avLst/>
          </a:prstGeom>
        </p:spPr>
      </p:pic>
      <p:sp>
        <p:nvSpPr>
          <p:cNvPr id="25" name="Text 19"/>
          <p:cNvSpPr txBox="1"/>
          <p:nvPr/>
        </p:nvSpPr>
        <p:spPr>
          <a:xfrm>
            <a:off x="6537960" y="2212848"/>
            <a:ext cx="365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800" b="1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800" dirty="0"/>
          </a:p>
        </p:txBody>
      </p:sp>
      <p:sp>
        <p:nvSpPr>
          <p:cNvPr id="26" name="Text 20"/>
          <p:cNvSpPr txBox="1"/>
          <p:nvPr/>
        </p:nvSpPr>
        <p:spPr>
          <a:xfrm>
            <a:off x="5303520" y="2880360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 + write</a:t>
            </a:r>
            <a:endParaRPr lang="en-US" sz="1500" dirty="0"/>
          </a:p>
        </p:txBody>
      </p:sp>
      <p:sp>
        <p:nvSpPr>
          <p:cNvPr id="27" name="Text 21"/>
          <p:cNvSpPr txBox="1"/>
          <p:nvPr/>
        </p:nvSpPr>
        <p:spPr>
          <a:xfrm>
            <a:off x="5303520" y="3200400"/>
            <a:ext cx="1691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 skills</a:t>
            </a:r>
            <a:endParaRPr lang="en-US" sz="1100" dirty="0"/>
          </a:p>
        </p:txBody>
      </p:sp>
      <p:sp>
        <p:nvSpPr>
          <p:cNvPr id="28" name="Shape 22"/>
          <p:cNvSpPr/>
          <p:nvPr/>
        </p:nvSpPr>
        <p:spPr>
          <a:xfrm>
            <a:off x="7114032" y="2852928"/>
            <a:ext cx="265176" cy="914"/>
          </a:xfrm>
          <a:prstGeom prst="line">
            <a:avLst/>
          </a:prstGeom>
          <a:noFill/>
          <a:ln w="22225">
            <a:solidFill>
              <a:srgbClr val="8CCFCB"/>
            </a:solidFill>
            <a:prstDash val="solid"/>
            <a:tailEnd type="triangle"/>
          </a:ln>
        </p:spPr>
      </p:sp>
      <p:sp>
        <p:nvSpPr>
          <p:cNvPr id="29" name="Shape 23"/>
          <p:cNvSpPr/>
          <p:nvPr/>
        </p:nvSpPr>
        <p:spPr>
          <a:xfrm>
            <a:off x="7406640" y="2011680"/>
            <a:ext cx="196596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30" name="Shape 24"/>
          <p:cNvSpPr/>
          <p:nvPr/>
        </p:nvSpPr>
        <p:spPr>
          <a:xfrm>
            <a:off x="7589520" y="2194560"/>
            <a:ext cx="566928" cy="566928"/>
          </a:xfrm>
          <a:prstGeom prst="ellipse">
            <a:avLst/>
          </a:prstGeom>
          <a:solidFill>
            <a:srgbClr val="EAF1F4"/>
          </a:solidFill>
          <a:ln w="12700">
            <a:solidFill>
              <a:srgbClr val="EAF1F4"/>
            </a:solidFill>
            <a:prstDash val="solid"/>
          </a:ln>
        </p:spPr>
      </p:sp>
      <p:pic>
        <p:nvPicPr>
          <p:cNvPr id="31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35824" y="2340864"/>
            <a:ext cx="274320" cy="274320"/>
          </a:xfrm>
          <a:prstGeom prst="rect">
            <a:avLst/>
          </a:prstGeom>
        </p:spPr>
      </p:pic>
      <p:sp>
        <p:nvSpPr>
          <p:cNvPr id="32" name="Text 25"/>
          <p:cNvSpPr txBox="1"/>
          <p:nvPr/>
        </p:nvSpPr>
        <p:spPr>
          <a:xfrm>
            <a:off x="8823960" y="2212848"/>
            <a:ext cx="365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800" b="1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</a:t>
            </a:r>
            <a:endParaRPr lang="en-US" sz="1800" dirty="0"/>
          </a:p>
        </p:txBody>
      </p:sp>
      <p:sp>
        <p:nvSpPr>
          <p:cNvPr id="33" name="Text 26"/>
          <p:cNvSpPr txBox="1"/>
          <p:nvPr/>
        </p:nvSpPr>
        <p:spPr>
          <a:xfrm>
            <a:off x="7589520" y="2880360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Route</a:t>
            </a:r>
            <a:endParaRPr lang="en-US" sz="1500" dirty="0"/>
          </a:p>
        </p:txBody>
      </p:sp>
      <p:sp>
        <p:nvSpPr>
          <p:cNvPr id="34" name="Text 27"/>
          <p:cNvSpPr txBox="1"/>
          <p:nvPr/>
        </p:nvSpPr>
        <p:spPr>
          <a:xfrm>
            <a:off x="7589520" y="3200400"/>
            <a:ext cx="1691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Provider-matched rotation</a:t>
            </a:r>
            <a:endParaRPr lang="en-US" sz="1100" dirty="0"/>
          </a:p>
        </p:txBody>
      </p:sp>
      <p:sp>
        <p:nvSpPr>
          <p:cNvPr id="35" name="Shape 28"/>
          <p:cNvSpPr/>
          <p:nvPr/>
        </p:nvSpPr>
        <p:spPr>
          <a:xfrm>
            <a:off x="9400032" y="2852928"/>
            <a:ext cx="265176" cy="914"/>
          </a:xfrm>
          <a:prstGeom prst="line">
            <a:avLst/>
          </a:prstGeom>
          <a:noFill/>
          <a:ln w="22225">
            <a:solidFill>
              <a:srgbClr val="8CCFCB"/>
            </a:solidFill>
            <a:prstDash val="solid"/>
            <a:tailEnd type="triangle"/>
          </a:ln>
        </p:spPr>
      </p:sp>
      <p:sp>
        <p:nvSpPr>
          <p:cNvPr id="36" name="Shape 29"/>
          <p:cNvSpPr/>
          <p:nvPr/>
        </p:nvSpPr>
        <p:spPr>
          <a:xfrm>
            <a:off x="9692640" y="2011680"/>
            <a:ext cx="196596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37" name="Shape 30"/>
          <p:cNvSpPr/>
          <p:nvPr/>
        </p:nvSpPr>
        <p:spPr>
          <a:xfrm>
            <a:off x="9875520" y="2194560"/>
            <a:ext cx="566928" cy="566928"/>
          </a:xfrm>
          <a:prstGeom prst="ellipse">
            <a:avLst/>
          </a:prstGeom>
          <a:solidFill>
            <a:srgbClr val="EAF1F4"/>
          </a:solidFill>
          <a:ln w="12700">
            <a:solidFill>
              <a:srgbClr val="EAF1F4"/>
            </a:solidFill>
            <a:prstDash val="solid"/>
          </a:ln>
        </p:spPr>
      </p:sp>
      <p:pic>
        <p:nvPicPr>
          <p:cNvPr id="38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21824" y="2340864"/>
            <a:ext cx="274320" cy="274320"/>
          </a:xfrm>
          <a:prstGeom prst="rect">
            <a:avLst/>
          </a:prstGeom>
        </p:spPr>
      </p:pic>
      <p:sp>
        <p:nvSpPr>
          <p:cNvPr id="39" name="Text 31"/>
          <p:cNvSpPr txBox="1"/>
          <p:nvPr/>
        </p:nvSpPr>
        <p:spPr>
          <a:xfrm>
            <a:off x="11109960" y="2212848"/>
            <a:ext cx="365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800" b="1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</a:t>
            </a:r>
            <a:endParaRPr lang="en-US" sz="1800" dirty="0"/>
          </a:p>
        </p:txBody>
      </p:sp>
      <p:sp>
        <p:nvSpPr>
          <p:cNvPr id="40" name="Text 32"/>
          <p:cNvSpPr txBox="1"/>
          <p:nvPr/>
        </p:nvSpPr>
        <p:spPr>
          <a:xfrm>
            <a:off x="9875520" y="2880360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Send</a:t>
            </a:r>
            <a:endParaRPr lang="en-US" sz="1500" dirty="0"/>
          </a:p>
        </p:txBody>
      </p:sp>
      <p:sp>
        <p:nvSpPr>
          <p:cNvPr id="41" name="Text 33"/>
          <p:cNvSpPr txBox="1"/>
          <p:nvPr/>
        </p:nvSpPr>
        <p:spPr>
          <a:xfrm>
            <a:off x="9875520" y="3200400"/>
            <a:ext cx="1691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PlusVibe, spintax, jitter</a:t>
            </a:r>
            <a:endParaRPr lang="en-US" sz="1100" dirty="0"/>
          </a:p>
        </p:txBody>
      </p:sp>
      <p:sp>
        <p:nvSpPr>
          <p:cNvPr id="42" name="Shape 34"/>
          <p:cNvSpPr/>
          <p:nvPr/>
        </p:nvSpPr>
        <p:spPr>
          <a:xfrm>
            <a:off x="9692640" y="4160520"/>
            <a:ext cx="196596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43" name="Shape 35"/>
          <p:cNvSpPr/>
          <p:nvPr/>
        </p:nvSpPr>
        <p:spPr>
          <a:xfrm>
            <a:off x="9875520" y="4343400"/>
            <a:ext cx="566928" cy="566928"/>
          </a:xfrm>
          <a:prstGeom prst="ellipse">
            <a:avLst/>
          </a:prstGeom>
          <a:solidFill>
            <a:srgbClr val="DDF0EF"/>
          </a:solidFill>
          <a:ln w="12700">
            <a:solidFill>
              <a:srgbClr val="DDF0EF"/>
            </a:solidFill>
            <a:prstDash val="solid"/>
          </a:ln>
        </p:spPr>
      </p:sp>
      <p:pic>
        <p:nvPicPr>
          <p:cNvPr id="44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21824" y="4489704"/>
            <a:ext cx="274320" cy="274320"/>
          </a:xfrm>
          <a:prstGeom prst="rect">
            <a:avLst/>
          </a:prstGeom>
        </p:spPr>
      </p:pic>
      <p:sp>
        <p:nvSpPr>
          <p:cNvPr id="45" name="Text 36"/>
          <p:cNvSpPr txBox="1"/>
          <p:nvPr/>
        </p:nvSpPr>
        <p:spPr>
          <a:xfrm>
            <a:off x="11109960" y="4361688"/>
            <a:ext cx="365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800" b="1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</a:t>
            </a:r>
            <a:endParaRPr lang="en-US" sz="1800" dirty="0"/>
          </a:p>
        </p:txBody>
      </p:sp>
      <p:sp>
        <p:nvSpPr>
          <p:cNvPr id="46" name="Text 37"/>
          <p:cNvSpPr txBox="1"/>
          <p:nvPr/>
        </p:nvSpPr>
        <p:spPr>
          <a:xfrm>
            <a:off x="9875520" y="5029200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Protect</a:t>
            </a:r>
            <a:endParaRPr lang="en-US" sz="1500" dirty="0"/>
          </a:p>
        </p:txBody>
      </p:sp>
      <p:sp>
        <p:nvSpPr>
          <p:cNvPr id="47" name="Text 38"/>
          <p:cNvSpPr txBox="1"/>
          <p:nvPr/>
        </p:nvSpPr>
        <p:spPr>
          <a:xfrm>
            <a:off x="9875520" y="5349240"/>
            <a:ext cx="1691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Tests, monitors, auto-pause</a:t>
            </a:r>
            <a:endParaRPr lang="en-US" sz="1100" dirty="0"/>
          </a:p>
        </p:txBody>
      </p:sp>
      <p:sp>
        <p:nvSpPr>
          <p:cNvPr id="48" name="Shape 39"/>
          <p:cNvSpPr/>
          <p:nvPr/>
        </p:nvSpPr>
        <p:spPr>
          <a:xfrm flipH="1">
            <a:off x="9400032" y="5001768"/>
            <a:ext cx="265176" cy="914"/>
          </a:xfrm>
          <a:prstGeom prst="line">
            <a:avLst/>
          </a:prstGeom>
          <a:noFill/>
          <a:ln w="22225">
            <a:solidFill>
              <a:srgbClr val="8CCFCB"/>
            </a:solidFill>
            <a:prstDash val="solid"/>
            <a:tailEnd type="triangle"/>
          </a:ln>
        </p:spPr>
      </p:sp>
      <p:sp>
        <p:nvSpPr>
          <p:cNvPr id="49" name="Shape 40"/>
          <p:cNvSpPr/>
          <p:nvPr/>
        </p:nvSpPr>
        <p:spPr>
          <a:xfrm>
            <a:off x="7406640" y="4160520"/>
            <a:ext cx="196596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50" name="Shape 41"/>
          <p:cNvSpPr/>
          <p:nvPr/>
        </p:nvSpPr>
        <p:spPr>
          <a:xfrm>
            <a:off x="7589520" y="4343400"/>
            <a:ext cx="566928" cy="566928"/>
          </a:xfrm>
          <a:prstGeom prst="ellipse">
            <a:avLst/>
          </a:prstGeom>
          <a:solidFill>
            <a:srgbClr val="DDF0EF"/>
          </a:solidFill>
          <a:ln w="12700">
            <a:solidFill>
              <a:srgbClr val="DDF0EF"/>
            </a:solidFill>
            <a:prstDash val="solid"/>
          </a:ln>
        </p:spPr>
      </p:sp>
      <p:pic>
        <p:nvPicPr>
          <p:cNvPr id="51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35824" y="4489704"/>
            <a:ext cx="274320" cy="274320"/>
          </a:xfrm>
          <a:prstGeom prst="rect">
            <a:avLst/>
          </a:prstGeom>
        </p:spPr>
      </p:pic>
      <p:sp>
        <p:nvSpPr>
          <p:cNvPr id="52" name="Text 42"/>
          <p:cNvSpPr txBox="1"/>
          <p:nvPr/>
        </p:nvSpPr>
        <p:spPr>
          <a:xfrm>
            <a:off x="8823960" y="4361688"/>
            <a:ext cx="365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800" b="1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</a:t>
            </a:r>
            <a:endParaRPr lang="en-US" sz="1800" dirty="0"/>
          </a:p>
        </p:txBody>
      </p:sp>
      <p:sp>
        <p:nvSpPr>
          <p:cNvPr id="53" name="Text 43"/>
          <p:cNvSpPr txBox="1"/>
          <p:nvPr/>
        </p:nvSpPr>
        <p:spPr>
          <a:xfrm>
            <a:off x="7589520" y="5029200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Reply triage</a:t>
            </a:r>
            <a:endParaRPr lang="en-US" sz="1500" dirty="0"/>
          </a:p>
        </p:txBody>
      </p:sp>
      <p:sp>
        <p:nvSpPr>
          <p:cNvPr id="54" name="Text 44"/>
          <p:cNvSpPr txBox="1"/>
          <p:nvPr/>
        </p:nvSpPr>
        <p:spPr>
          <a:xfrm>
            <a:off x="7589520" y="5349240"/>
            <a:ext cx="1691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agent, n8n, Claude API</a:t>
            </a:r>
            <a:endParaRPr lang="en-US" sz="1100" dirty="0"/>
          </a:p>
        </p:txBody>
      </p:sp>
      <p:sp>
        <p:nvSpPr>
          <p:cNvPr id="55" name="Shape 45"/>
          <p:cNvSpPr/>
          <p:nvPr/>
        </p:nvSpPr>
        <p:spPr>
          <a:xfrm flipH="1">
            <a:off x="7114032" y="5001768"/>
            <a:ext cx="265176" cy="914"/>
          </a:xfrm>
          <a:prstGeom prst="line">
            <a:avLst/>
          </a:prstGeom>
          <a:noFill/>
          <a:ln w="22225">
            <a:solidFill>
              <a:srgbClr val="8CCFCB"/>
            </a:solidFill>
            <a:prstDash val="solid"/>
            <a:tailEnd type="triangle"/>
          </a:ln>
        </p:spPr>
      </p:sp>
      <p:sp>
        <p:nvSpPr>
          <p:cNvPr id="56" name="Shape 46"/>
          <p:cNvSpPr/>
          <p:nvPr/>
        </p:nvSpPr>
        <p:spPr>
          <a:xfrm>
            <a:off x="5120640" y="4160520"/>
            <a:ext cx="196596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57" name="Shape 47"/>
          <p:cNvSpPr/>
          <p:nvPr/>
        </p:nvSpPr>
        <p:spPr>
          <a:xfrm>
            <a:off x="5303520" y="4343400"/>
            <a:ext cx="566928" cy="566928"/>
          </a:xfrm>
          <a:prstGeom prst="ellipse">
            <a:avLst/>
          </a:prstGeom>
          <a:solidFill>
            <a:srgbClr val="EAF1F4"/>
          </a:solidFill>
          <a:ln w="12700">
            <a:solidFill>
              <a:srgbClr val="EAF1F4"/>
            </a:solidFill>
            <a:prstDash val="solid"/>
          </a:ln>
        </p:spPr>
      </p:sp>
      <p:pic>
        <p:nvPicPr>
          <p:cNvPr id="58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49824" y="4489704"/>
            <a:ext cx="274320" cy="274320"/>
          </a:xfrm>
          <a:prstGeom prst="rect">
            <a:avLst/>
          </a:prstGeom>
        </p:spPr>
      </p:pic>
      <p:sp>
        <p:nvSpPr>
          <p:cNvPr id="59" name="Text 48"/>
          <p:cNvSpPr txBox="1"/>
          <p:nvPr/>
        </p:nvSpPr>
        <p:spPr>
          <a:xfrm>
            <a:off x="6537960" y="4361688"/>
            <a:ext cx="365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800" b="1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</a:t>
            </a:r>
            <a:endParaRPr lang="en-US" sz="1800" dirty="0"/>
          </a:p>
        </p:txBody>
      </p:sp>
      <p:sp>
        <p:nvSpPr>
          <p:cNvPr id="60" name="Text 49"/>
          <p:cNvSpPr txBox="1"/>
          <p:nvPr/>
        </p:nvSpPr>
        <p:spPr>
          <a:xfrm>
            <a:off x="5303520" y="5029200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Follow up</a:t>
            </a:r>
            <a:endParaRPr lang="en-US" sz="1500" dirty="0"/>
          </a:p>
        </p:txBody>
      </p:sp>
      <p:sp>
        <p:nvSpPr>
          <p:cNvPr id="61" name="Text 50"/>
          <p:cNvSpPr txBox="1"/>
          <p:nvPr/>
        </p:nvSpPr>
        <p:spPr>
          <a:xfrm>
            <a:off x="5303520" y="5349240"/>
            <a:ext cx="1691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Threaded steps, nurture</a:t>
            </a:r>
            <a:endParaRPr lang="en-US" sz="1100" dirty="0"/>
          </a:p>
        </p:txBody>
      </p:sp>
      <p:sp>
        <p:nvSpPr>
          <p:cNvPr id="62" name="Shape 51"/>
          <p:cNvSpPr/>
          <p:nvPr/>
        </p:nvSpPr>
        <p:spPr>
          <a:xfrm flipH="1">
            <a:off x="4828032" y="5001768"/>
            <a:ext cx="265176" cy="914"/>
          </a:xfrm>
          <a:prstGeom prst="line">
            <a:avLst/>
          </a:prstGeom>
          <a:noFill/>
          <a:ln w="22225">
            <a:solidFill>
              <a:srgbClr val="8CCFCB"/>
            </a:solidFill>
            <a:prstDash val="solid"/>
            <a:tailEnd type="triangle"/>
          </a:ln>
        </p:spPr>
      </p:sp>
      <p:sp>
        <p:nvSpPr>
          <p:cNvPr id="63" name="Shape 52"/>
          <p:cNvSpPr/>
          <p:nvPr/>
        </p:nvSpPr>
        <p:spPr>
          <a:xfrm>
            <a:off x="2834640" y="4160520"/>
            <a:ext cx="196596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64" name="Shape 53"/>
          <p:cNvSpPr/>
          <p:nvPr/>
        </p:nvSpPr>
        <p:spPr>
          <a:xfrm>
            <a:off x="3017520" y="4343400"/>
            <a:ext cx="566928" cy="566928"/>
          </a:xfrm>
          <a:prstGeom prst="ellipse">
            <a:avLst/>
          </a:prstGeom>
          <a:solidFill>
            <a:srgbClr val="FBEFD9"/>
          </a:solidFill>
          <a:ln w="12700">
            <a:solidFill>
              <a:srgbClr val="FBEFD9"/>
            </a:solidFill>
            <a:prstDash val="solid"/>
          </a:ln>
        </p:spPr>
      </p:sp>
      <p:pic>
        <p:nvPicPr>
          <p:cNvPr id="65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63824" y="4489704"/>
            <a:ext cx="274320" cy="274320"/>
          </a:xfrm>
          <a:prstGeom prst="rect">
            <a:avLst/>
          </a:prstGeom>
        </p:spPr>
      </p:pic>
      <p:sp>
        <p:nvSpPr>
          <p:cNvPr id="66" name="Text 54"/>
          <p:cNvSpPr txBox="1"/>
          <p:nvPr/>
        </p:nvSpPr>
        <p:spPr>
          <a:xfrm>
            <a:off x="4251960" y="4361688"/>
            <a:ext cx="365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800" b="1" dirty="0">
                <a:solidFill>
                  <a:srgbClr val="D98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800" dirty="0"/>
          </a:p>
        </p:txBody>
      </p:sp>
      <p:sp>
        <p:nvSpPr>
          <p:cNvPr id="67" name="Text 55"/>
          <p:cNvSpPr txBox="1"/>
          <p:nvPr/>
        </p:nvSpPr>
        <p:spPr>
          <a:xfrm>
            <a:off x="3017520" y="5029200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Meet</a:t>
            </a:r>
            <a:endParaRPr lang="en-US" sz="1500" dirty="0"/>
          </a:p>
        </p:txBody>
      </p:sp>
      <p:sp>
        <p:nvSpPr>
          <p:cNvPr id="68" name="Text 56"/>
          <p:cNvSpPr txBox="1"/>
          <p:nvPr/>
        </p:nvSpPr>
        <p:spPr>
          <a:xfrm>
            <a:off x="3017520" y="5349240"/>
            <a:ext cx="1691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Brief, call, notes</a:t>
            </a:r>
            <a:endParaRPr lang="en-US" sz="1100" dirty="0"/>
          </a:p>
        </p:txBody>
      </p:sp>
      <p:sp>
        <p:nvSpPr>
          <p:cNvPr id="69" name="Shape 57"/>
          <p:cNvSpPr/>
          <p:nvPr/>
        </p:nvSpPr>
        <p:spPr>
          <a:xfrm flipH="1">
            <a:off x="2542032" y="5001768"/>
            <a:ext cx="265176" cy="914"/>
          </a:xfrm>
          <a:prstGeom prst="line">
            <a:avLst/>
          </a:prstGeom>
          <a:noFill/>
          <a:ln w="22225">
            <a:solidFill>
              <a:srgbClr val="8CCFCB"/>
            </a:solidFill>
            <a:prstDash val="solid"/>
            <a:tailEnd type="triangle"/>
          </a:ln>
        </p:spPr>
      </p:sp>
      <p:sp>
        <p:nvSpPr>
          <p:cNvPr id="70" name="Shape 58"/>
          <p:cNvSpPr/>
          <p:nvPr/>
        </p:nvSpPr>
        <p:spPr>
          <a:xfrm>
            <a:off x="548640" y="4160520"/>
            <a:ext cx="196596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71" name="Shape 59"/>
          <p:cNvSpPr/>
          <p:nvPr/>
        </p:nvSpPr>
        <p:spPr>
          <a:xfrm>
            <a:off x="731520" y="4343400"/>
            <a:ext cx="566928" cy="566928"/>
          </a:xfrm>
          <a:prstGeom prst="ellipse">
            <a:avLst/>
          </a:prstGeom>
          <a:solidFill>
            <a:srgbClr val="FBEFD9"/>
          </a:solidFill>
          <a:ln w="12700">
            <a:solidFill>
              <a:srgbClr val="FBEFD9"/>
            </a:solidFill>
            <a:prstDash val="solid"/>
          </a:ln>
        </p:spPr>
      </p:sp>
      <p:pic>
        <p:nvPicPr>
          <p:cNvPr id="72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77824" y="4489704"/>
            <a:ext cx="274320" cy="274320"/>
          </a:xfrm>
          <a:prstGeom prst="rect">
            <a:avLst/>
          </a:prstGeom>
        </p:spPr>
      </p:pic>
      <p:sp>
        <p:nvSpPr>
          <p:cNvPr id="73" name="Text 60"/>
          <p:cNvSpPr txBox="1"/>
          <p:nvPr/>
        </p:nvSpPr>
        <p:spPr>
          <a:xfrm>
            <a:off x="1965960" y="4361688"/>
            <a:ext cx="365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800" b="1" dirty="0">
                <a:solidFill>
                  <a:srgbClr val="D98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</a:t>
            </a:r>
            <a:endParaRPr lang="en-US" sz="1800" dirty="0"/>
          </a:p>
        </p:txBody>
      </p:sp>
      <p:sp>
        <p:nvSpPr>
          <p:cNvPr id="74" name="Text 61"/>
          <p:cNvSpPr txBox="1"/>
          <p:nvPr/>
        </p:nvSpPr>
        <p:spPr>
          <a:xfrm>
            <a:off x="731520" y="5029200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 steps</a:t>
            </a:r>
            <a:endParaRPr lang="en-US" sz="1500" dirty="0"/>
          </a:p>
        </p:txBody>
      </p:sp>
      <p:sp>
        <p:nvSpPr>
          <p:cNvPr id="75" name="Text 62"/>
          <p:cNvSpPr txBox="1"/>
          <p:nvPr/>
        </p:nvSpPr>
        <p:spPr>
          <a:xfrm>
            <a:off x="731520" y="5349240"/>
            <a:ext cx="1691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Scope, proposal, CRM</a:t>
            </a:r>
            <a:endParaRPr lang="en-US" sz="1100" dirty="0"/>
          </a:p>
        </p:txBody>
      </p:sp>
      <p:sp>
        <p:nvSpPr>
          <p:cNvPr id="76" name="Shape 63"/>
          <p:cNvSpPr/>
          <p:nvPr/>
        </p:nvSpPr>
        <p:spPr>
          <a:xfrm>
            <a:off x="10675620" y="3703320"/>
            <a:ext cx="914" cy="429768"/>
          </a:xfrm>
          <a:prstGeom prst="line">
            <a:avLst/>
          </a:prstGeom>
          <a:noFill/>
          <a:ln w="22225">
            <a:solidFill>
              <a:srgbClr val="8CCFCB"/>
            </a:solidFill>
            <a:prstDash val="solid"/>
            <a:tailEnd type="triangle"/>
          </a:ln>
        </p:spPr>
      </p:sp>
      <p:sp>
        <p:nvSpPr>
          <p:cNvPr id="77" name="Shape 64"/>
          <p:cNvSpPr/>
          <p:nvPr/>
        </p:nvSpPr>
        <p:spPr>
          <a:xfrm>
            <a:off x="548640" y="6035040"/>
            <a:ext cx="164592" cy="164592"/>
          </a:xfrm>
          <a:prstGeom prst="ellipse">
            <a:avLst/>
          </a:prstGeom>
          <a:solidFill>
            <a:srgbClr val="0B6E73"/>
          </a:solidFill>
          <a:ln w="12700">
            <a:solidFill>
              <a:srgbClr val="0B6E73"/>
            </a:solidFill>
            <a:prstDash val="solid"/>
          </a:ln>
        </p:spPr>
      </p:sp>
      <p:sp>
        <p:nvSpPr>
          <p:cNvPr id="78" name="Text 65"/>
          <p:cNvSpPr txBox="1"/>
          <p:nvPr/>
        </p:nvSpPr>
        <p:spPr>
          <a:xfrm>
            <a:off x="777240" y="5989320"/>
            <a:ext cx="822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</a:t>
            </a:r>
            <a:endParaRPr lang="en-US" sz="1100" dirty="0"/>
          </a:p>
        </p:txBody>
      </p:sp>
      <p:sp>
        <p:nvSpPr>
          <p:cNvPr id="79" name="Shape 66"/>
          <p:cNvSpPr/>
          <p:nvPr/>
        </p:nvSpPr>
        <p:spPr>
          <a:xfrm>
            <a:off x="1737360" y="6035040"/>
            <a:ext cx="164592" cy="164592"/>
          </a:xfrm>
          <a:prstGeom prst="ellipse">
            <a:avLst/>
          </a:prstGeom>
          <a:solidFill>
            <a:srgbClr val="7A8A98"/>
          </a:solidFill>
          <a:ln w="12700">
            <a:solidFill>
              <a:srgbClr val="7A8A98"/>
            </a:solidFill>
            <a:prstDash val="solid"/>
          </a:ln>
        </p:spPr>
      </p:sp>
      <p:sp>
        <p:nvSpPr>
          <p:cNvPr id="80" name="Text 67"/>
          <p:cNvSpPr txBox="1"/>
          <p:nvPr/>
        </p:nvSpPr>
        <p:spPr>
          <a:xfrm>
            <a:off x="1965960" y="5989320"/>
            <a:ext cx="822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</a:t>
            </a:r>
            <a:endParaRPr lang="en-US" sz="1100" dirty="0"/>
          </a:p>
        </p:txBody>
      </p:sp>
      <p:sp>
        <p:nvSpPr>
          <p:cNvPr id="81" name="Shape 68"/>
          <p:cNvSpPr/>
          <p:nvPr/>
        </p:nvSpPr>
        <p:spPr>
          <a:xfrm>
            <a:off x="2926080" y="6035040"/>
            <a:ext cx="164592" cy="164592"/>
          </a:xfrm>
          <a:prstGeom prst="ellipse">
            <a:avLst/>
          </a:prstGeom>
          <a:solidFill>
            <a:srgbClr val="D98A1C"/>
          </a:solidFill>
          <a:ln w="12700">
            <a:solidFill>
              <a:srgbClr val="D98A1C"/>
            </a:solidFill>
            <a:prstDash val="solid"/>
          </a:ln>
        </p:spPr>
      </p:sp>
      <p:sp>
        <p:nvSpPr>
          <p:cNvPr id="82" name="Text 69"/>
          <p:cNvSpPr txBox="1"/>
          <p:nvPr/>
        </p:nvSpPr>
        <p:spPr>
          <a:xfrm>
            <a:off x="3154680" y="5989320"/>
            <a:ext cx="822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c/public/assets/ability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26319" y="384048"/>
            <a:ext cx="1316736" cy="329184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48640" y="3474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 STACK</a:t>
            </a:r>
            <a:endParaRPr lang="en-US" sz="1100" dirty="0"/>
          </a:p>
        </p:txBody>
      </p:sp>
      <p:sp>
        <p:nvSpPr>
          <p:cNvPr id="4" name="Text 1"/>
          <p:cNvSpPr txBox="1"/>
          <p:nvPr/>
        </p:nvSpPr>
        <p:spPr>
          <a:xfrm>
            <a:off x="548640" y="621792"/>
            <a:ext cx="9692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tool per job, stacked in layers</a:t>
            </a:r>
            <a:endParaRPr lang="en-US" sz="3000" dirty="0"/>
          </a:p>
        </p:txBody>
      </p:sp>
      <p:sp>
        <p:nvSpPr>
          <p:cNvPr id="5" name="Text 2"/>
          <p:cNvSpPr txBox="1"/>
          <p:nvPr/>
        </p:nvSpPr>
        <p:spPr>
          <a:xfrm>
            <a:off x="548640" y="1298448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Chosen for deliverability, cost at 1,000 a day, and whether Claude can connect to it.</a:t>
            </a:r>
            <a:endParaRPr lang="en-US" sz="1400" dirty="0"/>
          </a:p>
        </p:txBody>
      </p:sp>
      <p:sp>
        <p:nvSpPr>
          <p:cNvPr id="6" name="Text 3"/>
          <p:cNvSpPr txBox="1"/>
          <p:nvPr/>
        </p:nvSpPr>
        <p:spPr>
          <a:xfrm>
            <a:off x="548640" y="6419088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Ability  |  Email Outreach Engine</a:t>
            </a:r>
            <a:endParaRPr lang="en-US" sz="900" dirty="0"/>
          </a:p>
        </p:txBody>
      </p:sp>
      <p:sp>
        <p:nvSpPr>
          <p:cNvPr id="7" name="Text 4"/>
          <p:cNvSpPr txBox="1"/>
          <p:nvPr/>
        </p:nvSpPr>
        <p:spPr>
          <a:xfrm>
            <a:off x="11185855" y="6419088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548640" y="1920240"/>
            <a:ext cx="7955280" cy="603504"/>
          </a:xfrm>
          <a:prstGeom prst="roundRect">
            <a:avLst>
              <a:gd name="adj" fmla="val 12121"/>
            </a:avLst>
          </a:prstGeom>
          <a:solidFill>
            <a:srgbClr val="F5F8FA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808" y="2066544"/>
            <a:ext cx="310896" cy="310896"/>
          </a:xfrm>
          <a:prstGeom prst="rect">
            <a:avLst/>
          </a:prstGeom>
        </p:spPr>
      </p:pic>
      <p:sp>
        <p:nvSpPr>
          <p:cNvPr id="10" name="Text 6"/>
          <p:cNvSpPr txBox="1"/>
          <p:nvPr/>
        </p:nvSpPr>
        <p:spPr>
          <a:xfrm>
            <a:off x="1234440" y="1920240"/>
            <a:ext cx="22860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Meetings and pipeline</a:t>
            </a:r>
            <a:endParaRPr lang="en-US" sz="1400" dirty="0"/>
          </a:p>
        </p:txBody>
      </p:sp>
      <p:sp>
        <p:nvSpPr>
          <p:cNvPr id="11" name="Text 7"/>
          <p:cNvSpPr txBox="1"/>
          <p:nvPr/>
        </p:nvSpPr>
        <p:spPr>
          <a:xfrm>
            <a:off x="3566160" y="1920240"/>
            <a:ext cx="48463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HubSpot  |  Cal.com  |  Teams or Fireflies transcripts</a:t>
            </a:r>
            <a:endParaRPr lang="en-US" sz="1150" dirty="0"/>
          </a:p>
        </p:txBody>
      </p:sp>
      <p:sp>
        <p:nvSpPr>
          <p:cNvPr id="12" name="Shape 8"/>
          <p:cNvSpPr/>
          <p:nvPr/>
        </p:nvSpPr>
        <p:spPr>
          <a:xfrm>
            <a:off x="548640" y="2633472"/>
            <a:ext cx="7955280" cy="603504"/>
          </a:xfrm>
          <a:prstGeom prst="roundRect">
            <a:avLst>
              <a:gd name="adj" fmla="val 12121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808" y="2779776"/>
            <a:ext cx="310896" cy="310896"/>
          </a:xfrm>
          <a:prstGeom prst="rect">
            <a:avLst/>
          </a:prstGeom>
        </p:spPr>
      </p:pic>
      <p:sp>
        <p:nvSpPr>
          <p:cNvPr id="14" name="Text 9"/>
          <p:cNvSpPr txBox="1"/>
          <p:nvPr/>
        </p:nvSpPr>
        <p:spPr>
          <a:xfrm>
            <a:off x="1234440" y="2633472"/>
            <a:ext cx="22860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Automation glue</a:t>
            </a:r>
            <a:endParaRPr lang="en-US" sz="1400" dirty="0"/>
          </a:p>
        </p:txBody>
      </p:sp>
      <p:sp>
        <p:nvSpPr>
          <p:cNvPr id="15" name="Text 10"/>
          <p:cNvSpPr txBox="1"/>
          <p:nvPr/>
        </p:nvSpPr>
        <p:spPr>
          <a:xfrm>
            <a:off x="3566160" y="2633472"/>
            <a:ext cx="48463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n8n webhooks  |  Claude API for real-time reply triage  |  Slack alerts</a:t>
            </a:r>
            <a:endParaRPr lang="en-US" sz="1150" dirty="0"/>
          </a:p>
        </p:txBody>
      </p:sp>
      <p:sp>
        <p:nvSpPr>
          <p:cNvPr id="16" name="Shape 11"/>
          <p:cNvSpPr/>
          <p:nvPr/>
        </p:nvSpPr>
        <p:spPr>
          <a:xfrm>
            <a:off x="548640" y="3346704"/>
            <a:ext cx="7955280" cy="603504"/>
          </a:xfrm>
          <a:prstGeom prst="roundRect">
            <a:avLst>
              <a:gd name="adj" fmla="val 12121"/>
            </a:avLst>
          </a:prstGeom>
          <a:solidFill>
            <a:srgbClr val="F5F8FA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pic>
        <p:nvPicPr>
          <p:cNvPr id="1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808" y="3493008"/>
            <a:ext cx="310896" cy="310896"/>
          </a:xfrm>
          <a:prstGeom prst="rect">
            <a:avLst/>
          </a:prstGeom>
        </p:spPr>
      </p:pic>
      <p:sp>
        <p:nvSpPr>
          <p:cNvPr id="18" name="Text 12"/>
          <p:cNvSpPr txBox="1"/>
          <p:nvPr/>
        </p:nvSpPr>
        <p:spPr>
          <a:xfrm>
            <a:off x="1234440" y="3346704"/>
            <a:ext cx="22860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Sending</a:t>
            </a:r>
            <a:endParaRPr lang="en-US" sz="1400" dirty="0"/>
          </a:p>
        </p:txBody>
      </p:sp>
      <p:sp>
        <p:nvSpPr>
          <p:cNvPr id="19" name="Text 13"/>
          <p:cNvSpPr txBox="1"/>
          <p:nvPr/>
        </p:nvSpPr>
        <p:spPr>
          <a:xfrm>
            <a:off x="3566160" y="3346704"/>
            <a:ext cx="48463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PlusVibe Business: warmup, rotation, spintax, unibox, AI replies, inbox tests, MCP</a:t>
            </a:r>
            <a:endParaRPr lang="en-US" sz="1150" dirty="0"/>
          </a:p>
        </p:txBody>
      </p:sp>
      <p:sp>
        <p:nvSpPr>
          <p:cNvPr id="20" name="Shape 14"/>
          <p:cNvSpPr/>
          <p:nvPr/>
        </p:nvSpPr>
        <p:spPr>
          <a:xfrm>
            <a:off x="548640" y="4059936"/>
            <a:ext cx="7955280" cy="603504"/>
          </a:xfrm>
          <a:prstGeom prst="roundRect">
            <a:avLst>
              <a:gd name="adj" fmla="val 12121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pic>
        <p:nvPicPr>
          <p:cNvPr id="21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9808" y="4206240"/>
            <a:ext cx="310896" cy="310896"/>
          </a:xfrm>
          <a:prstGeom prst="rect">
            <a:avLst/>
          </a:prstGeom>
        </p:spPr>
      </p:pic>
      <p:sp>
        <p:nvSpPr>
          <p:cNvPr id="22" name="Text 15"/>
          <p:cNvSpPr txBox="1"/>
          <p:nvPr/>
        </p:nvSpPr>
        <p:spPr>
          <a:xfrm>
            <a:off x="1234440" y="4059936"/>
            <a:ext cx="22860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Inboxes and domains</a:t>
            </a:r>
            <a:endParaRPr lang="en-US" sz="1400" dirty="0"/>
          </a:p>
        </p:txBody>
      </p:sp>
      <p:sp>
        <p:nvSpPr>
          <p:cNvPr id="23" name="Text 16"/>
          <p:cNvSpPr txBox="1"/>
          <p:nvPr/>
        </p:nvSpPr>
        <p:spPr>
          <a:xfrm>
            <a:off x="3566160" y="4059936"/>
            <a:ext cx="48463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Mailscale: native Microsoft 365 + Google inboxes and test runs  |  Cloudflare DNS</a:t>
            </a:r>
            <a:endParaRPr lang="en-US" sz="1150" dirty="0"/>
          </a:p>
        </p:txBody>
      </p:sp>
      <p:sp>
        <p:nvSpPr>
          <p:cNvPr id="24" name="Shape 17"/>
          <p:cNvSpPr/>
          <p:nvPr/>
        </p:nvSpPr>
        <p:spPr>
          <a:xfrm>
            <a:off x="548640" y="4773168"/>
            <a:ext cx="7955280" cy="603504"/>
          </a:xfrm>
          <a:prstGeom prst="roundRect">
            <a:avLst>
              <a:gd name="adj" fmla="val 12121"/>
            </a:avLst>
          </a:prstGeom>
          <a:solidFill>
            <a:srgbClr val="F5F8FA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pic>
        <p:nvPicPr>
          <p:cNvPr id="25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9808" y="4919472"/>
            <a:ext cx="310896" cy="310896"/>
          </a:xfrm>
          <a:prstGeom prst="rect">
            <a:avLst/>
          </a:prstGeom>
        </p:spPr>
      </p:pic>
      <p:sp>
        <p:nvSpPr>
          <p:cNvPr id="26" name="Text 18"/>
          <p:cNvSpPr txBox="1"/>
          <p:nvPr/>
        </p:nvSpPr>
        <p:spPr>
          <a:xfrm>
            <a:off x="1234440" y="4773168"/>
            <a:ext cx="22860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Verification</a:t>
            </a:r>
            <a:endParaRPr lang="en-US" sz="1400" dirty="0"/>
          </a:p>
        </p:txBody>
      </p:sp>
      <p:sp>
        <p:nvSpPr>
          <p:cNvPr id="27" name="Text 19"/>
          <p:cNvSpPr txBox="1"/>
          <p:nvPr/>
        </p:nvSpPr>
        <p:spPr>
          <a:xfrm>
            <a:off x="3566160" y="4773168"/>
            <a:ext cx="48463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MillionVerifier bulk  &gt;  NeverBounce on catch-all and unknown  |  mail-tester scores</a:t>
            </a:r>
            <a:endParaRPr lang="en-US" sz="1150" dirty="0"/>
          </a:p>
        </p:txBody>
      </p:sp>
      <p:sp>
        <p:nvSpPr>
          <p:cNvPr id="28" name="Shape 20"/>
          <p:cNvSpPr/>
          <p:nvPr/>
        </p:nvSpPr>
        <p:spPr>
          <a:xfrm>
            <a:off x="548640" y="5486400"/>
            <a:ext cx="7955280" cy="603504"/>
          </a:xfrm>
          <a:prstGeom prst="roundRect">
            <a:avLst>
              <a:gd name="adj" fmla="val 12121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pic>
        <p:nvPicPr>
          <p:cNvPr id="29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9808" y="5632704"/>
            <a:ext cx="310896" cy="310896"/>
          </a:xfrm>
          <a:prstGeom prst="rect">
            <a:avLst/>
          </a:prstGeom>
        </p:spPr>
      </p:pic>
      <p:sp>
        <p:nvSpPr>
          <p:cNvPr id="30" name="Text 21"/>
          <p:cNvSpPr txBox="1"/>
          <p:nvPr/>
        </p:nvSpPr>
        <p:spPr>
          <a:xfrm>
            <a:off x="1234440" y="5486400"/>
            <a:ext cx="22860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and signals</a:t>
            </a:r>
            <a:endParaRPr lang="en-US" sz="1400" dirty="0"/>
          </a:p>
        </p:txBody>
      </p:sp>
      <p:sp>
        <p:nvSpPr>
          <p:cNvPr id="31" name="Text 22"/>
          <p:cNvSpPr txBox="1"/>
          <p:nvPr/>
        </p:nvSpPr>
        <p:spPr>
          <a:xfrm>
            <a:off x="3566160" y="5486400"/>
            <a:ext cx="48463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Apollo (Claude connector)  |  Claude + Apify scrapers  |  Sales Navigator</a:t>
            </a:r>
            <a:endParaRPr lang="en-US" sz="1150" dirty="0"/>
          </a:p>
        </p:txBody>
      </p:sp>
      <p:sp>
        <p:nvSpPr>
          <p:cNvPr id="32" name="Shape 23"/>
          <p:cNvSpPr/>
          <p:nvPr/>
        </p:nvSpPr>
        <p:spPr>
          <a:xfrm>
            <a:off x="8823960" y="1920240"/>
            <a:ext cx="2788920" cy="4169664"/>
          </a:xfrm>
          <a:prstGeom prst="roundRect">
            <a:avLst>
              <a:gd name="adj" fmla="val 3279"/>
            </a:avLst>
          </a:prstGeom>
          <a:solidFill>
            <a:srgbClr val="0B6E73"/>
          </a:solidFill>
          <a:ln w="12700">
            <a:solidFill>
              <a:srgbClr val="0B6E73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pic>
        <p:nvPicPr>
          <p:cNvPr id="33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21240" y="2194560"/>
            <a:ext cx="594360" cy="594360"/>
          </a:xfrm>
          <a:prstGeom prst="rect">
            <a:avLst/>
          </a:prstGeom>
        </p:spPr>
      </p:pic>
      <p:sp>
        <p:nvSpPr>
          <p:cNvPr id="34" name="Text 24"/>
          <p:cNvSpPr txBox="1"/>
          <p:nvPr/>
        </p:nvSpPr>
        <p:spPr>
          <a:xfrm>
            <a:off x="8961120" y="2880360"/>
            <a:ext cx="2514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 layer</a:t>
            </a:r>
            <a:endParaRPr lang="en-US" sz="1900" dirty="0"/>
          </a:p>
        </p:txBody>
      </p:sp>
      <p:sp>
        <p:nvSpPr>
          <p:cNvPr id="35" name="Text 25"/>
          <p:cNvSpPr txBox="1"/>
          <p:nvPr/>
        </p:nvSpPr>
        <p:spPr>
          <a:xfrm>
            <a:off x="8961120" y="3273552"/>
            <a:ext cx="2514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50" dirty="0">
                <a:solidFill>
                  <a:srgbClr val="CFEA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Runs across every layer</a:t>
            </a:r>
            <a:endParaRPr lang="en-US" sz="1150" dirty="0"/>
          </a:p>
        </p:txBody>
      </p:sp>
      <p:sp>
        <p:nvSpPr>
          <p:cNvPr id="36" name="Text 26"/>
          <p:cNvSpPr txBox="1"/>
          <p:nvPr/>
        </p:nvSpPr>
        <p:spPr>
          <a:xfrm>
            <a:off x="9098280" y="3657600"/>
            <a:ext cx="237744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Scores and researches leads</a:t>
            </a:r>
            <a:endParaRPr lang="en-US" sz="12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Writes variant copy</a:t>
            </a:r>
            <a:endParaRPr lang="en-US" sz="12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Tags mail providers</a:t>
            </a:r>
            <a:endParaRPr lang="en-US" sz="12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Triages and drafts replies</a:t>
            </a:r>
            <a:endParaRPr lang="en-US" sz="12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Briefs meetings</a:t>
            </a:r>
            <a:endParaRPr lang="en-US" sz="12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Drafts scopes and proposals</a:t>
            </a:r>
            <a:endParaRPr lang="en-US" sz="12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Daily health reports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c/public/assets/ability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26319" y="384048"/>
            <a:ext cx="1316736" cy="329184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48640" y="3474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 GENERATION AND VERIFICATION</a:t>
            </a:r>
            <a:endParaRPr lang="en-US" sz="1100" dirty="0"/>
          </a:p>
        </p:txBody>
      </p:sp>
      <p:sp>
        <p:nvSpPr>
          <p:cNvPr id="4" name="Text 1"/>
          <p:cNvSpPr txBox="1"/>
          <p:nvPr/>
        </p:nvSpPr>
        <p:spPr>
          <a:xfrm>
            <a:off x="548640" y="621792"/>
            <a:ext cx="9692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550 raw contacts to 385 sendable leads a day</a:t>
            </a:r>
            <a:endParaRPr lang="en-US" sz="3000" dirty="0"/>
          </a:p>
        </p:txBody>
      </p:sp>
      <p:sp>
        <p:nvSpPr>
          <p:cNvPr id="5" name="Text 2"/>
          <p:cNvSpPr txBox="1"/>
          <p:nvPr/>
        </p:nvSpPr>
        <p:spPr>
          <a:xfrm>
            <a:off x="548640" y="1298448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Sources feed a scoring and hygiene funnel before a single email is written.</a:t>
            </a:r>
            <a:endParaRPr lang="en-US" sz="1400" dirty="0"/>
          </a:p>
        </p:txBody>
      </p:sp>
      <p:sp>
        <p:nvSpPr>
          <p:cNvPr id="6" name="Text 3"/>
          <p:cNvSpPr txBox="1"/>
          <p:nvPr/>
        </p:nvSpPr>
        <p:spPr>
          <a:xfrm>
            <a:off x="548640" y="6419088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Ability  |  Email Outreach Engine</a:t>
            </a:r>
            <a:endParaRPr lang="en-US" sz="900" dirty="0"/>
          </a:p>
        </p:txBody>
      </p:sp>
      <p:sp>
        <p:nvSpPr>
          <p:cNvPr id="7" name="Text 4"/>
          <p:cNvSpPr txBox="1"/>
          <p:nvPr/>
        </p:nvSpPr>
        <p:spPr>
          <a:xfrm>
            <a:off x="11185855" y="6419088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548640" y="2011680"/>
            <a:ext cx="2011680" cy="777240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9" name="Text 6"/>
          <p:cNvSpPr txBox="1"/>
          <p:nvPr/>
        </p:nvSpPr>
        <p:spPr>
          <a:xfrm>
            <a:off x="731520" y="2103120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Apollo</a:t>
            </a:r>
            <a:endParaRPr lang="en-US" sz="1500" dirty="0"/>
          </a:p>
        </p:txBody>
      </p:sp>
      <p:sp>
        <p:nvSpPr>
          <p:cNvPr id="10" name="Text 7"/>
          <p:cNvSpPr txBox="1"/>
          <p:nvPr/>
        </p:nvSpPr>
        <p:spPr>
          <a:xfrm>
            <a:off x="731520" y="2423160"/>
            <a:ext cx="1737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people + firmographics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2606040" y="2395728"/>
            <a:ext cx="457200" cy="777240"/>
          </a:xfrm>
          <a:prstGeom prst="line">
            <a:avLst/>
          </a:prstGeom>
          <a:noFill/>
          <a:ln w="15875">
            <a:solidFill>
              <a:srgbClr val="8CCFCB"/>
            </a:solidFill>
            <a:prstDash val="solid"/>
            <a:tailEnd type="triangle"/>
          </a:ln>
        </p:spPr>
      </p:sp>
      <p:sp>
        <p:nvSpPr>
          <p:cNvPr id="12" name="Shape 9"/>
          <p:cNvSpPr/>
          <p:nvPr/>
        </p:nvSpPr>
        <p:spPr>
          <a:xfrm>
            <a:off x="548640" y="2971800"/>
            <a:ext cx="2011680" cy="777240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13" name="Text 10"/>
          <p:cNvSpPr txBox="1"/>
          <p:nvPr/>
        </p:nvSpPr>
        <p:spPr>
          <a:xfrm>
            <a:off x="731520" y="3063240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Apify</a:t>
            </a:r>
            <a:endParaRPr lang="en-US" sz="1500" dirty="0"/>
          </a:p>
        </p:txBody>
      </p:sp>
      <p:sp>
        <p:nvSpPr>
          <p:cNvPr id="14" name="Text 11"/>
          <p:cNvSpPr txBox="1"/>
          <p:nvPr/>
        </p:nvSpPr>
        <p:spPr>
          <a:xfrm>
            <a:off x="731520" y="3383280"/>
            <a:ext cx="1737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job posts, news, sites</a:t>
            </a:r>
            <a:endParaRPr lang="en-US" sz="1100" dirty="0"/>
          </a:p>
        </p:txBody>
      </p:sp>
      <p:sp>
        <p:nvSpPr>
          <p:cNvPr id="15" name="Shape 12"/>
          <p:cNvSpPr/>
          <p:nvPr/>
        </p:nvSpPr>
        <p:spPr>
          <a:xfrm flipV="1">
            <a:off x="2606040" y="3172968"/>
            <a:ext cx="457200" cy="182880"/>
          </a:xfrm>
          <a:prstGeom prst="line">
            <a:avLst/>
          </a:prstGeom>
          <a:noFill/>
          <a:ln w="15875">
            <a:solidFill>
              <a:srgbClr val="8CCFCB"/>
            </a:solidFill>
            <a:prstDash val="solid"/>
            <a:tailEnd type="triangle"/>
          </a:ln>
        </p:spPr>
      </p:sp>
      <p:sp>
        <p:nvSpPr>
          <p:cNvPr id="16" name="Shape 13"/>
          <p:cNvSpPr/>
          <p:nvPr/>
        </p:nvSpPr>
        <p:spPr>
          <a:xfrm>
            <a:off x="548640" y="3931920"/>
            <a:ext cx="2011680" cy="777240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17" name="Text 14"/>
          <p:cNvSpPr txBox="1"/>
          <p:nvPr/>
        </p:nvSpPr>
        <p:spPr>
          <a:xfrm>
            <a:off x="731520" y="4023360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 Nav</a:t>
            </a:r>
            <a:endParaRPr lang="en-US" sz="1500" dirty="0"/>
          </a:p>
        </p:txBody>
      </p:sp>
      <p:sp>
        <p:nvSpPr>
          <p:cNvPr id="18" name="Text 15"/>
          <p:cNvSpPr txBox="1"/>
          <p:nvPr/>
        </p:nvSpPr>
        <p:spPr>
          <a:xfrm>
            <a:off x="731520" y="4343400"/>
            <a:ext cx="1737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warm and target lists</a:t>
            </a:r>
            <a:endParaRPr lang="en-US" sz="1100" dirty="0"/>
          </a:p>
        </p:txBody>
      </p:sp>
      <p:sp>
        <p:nvSpPr>
          <p:cNvPr id="19" name="Shape 16"/>
          <p:cNvSpPr/>
          <p:nvPr/>
        </p:nvSpPr>
        <p:spPr>
          <a:xfrm flipV="1">
            <a:off x="2606040" y="3172968"/>
            <a:ext cx="457200" cy="1143000"/>
          </a:xfrm>
          <a:prstGeom prst="line">
            <a:avLst/>
          </a:prstGeom>
          <a:noFill/>
          <a:ln w="15875">
            <a:solidFill>
              <a:srgbClr val="8CCFCB"/>
            </a:solidFill>
            <a:prstDash val="solid"/>
            <a:tailEnd type="triangle"/>
          </a:ln>
        </p:spPr>
      </p:sp>
      <p:sp>
        <p:nvSpPr>
          <p:cNvPr id="20" name="Shape 17"/>
          <p:cNvSpPr/>
          <p:nvPr/>
        </p:nvSpPr>
        <p:spPr>
          <a:xfrm>
            <a:off x="3154680" y="1920240"/>
            <a:ext cx="4846320" cy="713232"/>
          </a:xfrm>
          <a:prstGeom prst="roundRect">
            <a:avLst>
              <a:gd name="adj" fmla="val 10256"/>
            </a:avLst>
          </a:prstGeom>
          <a:solidFill>
            <a:srgbClr val="DDF0EF"/>
          </a:solidFill>
          <a:ln w="12700">
            <a:solidFill>
              <a:srgbClr val="DDF0EF"/>
            </a:solidFill>
            <a:prstDash val="solid"/>
          </a:ln>
        </p:spPr>
      </p:sp>
      <p:pic>
        <p:nvPicPr>
          <p:cNvPr id="2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7560" y="2121408"/>
            <a:ext cx="310896" cy="310896"/>
          </a:xfrm>
          <a:prstGeom prst="rect">
            <a:avLst/>
          </a:prstGeom>
        </p:spPr>
      </p:pic>
      <p:sp>
        <p:nvSpPr>
          <p:cNvPr id="22" name="Text 18"/>
          <p:cNvSpPr txBox="1"/>
          <p:nvPr/>
        </p:nvSpPr>
        <p:spPr>
          <a:xfrm>
            <a:off x="3794760" y="1975104"/>
            <a:ext cx="4114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 0 to 100</a:t>
            </a:r>
            <a:endParaRPr lang="en-US" sz="1350" dirty="0"/>
          </a:p>
        </p:txBody>
      </p:sp>
      <p:sp>
        <p:nvSpPr>
          <p:cNvPr id="23" name="Text 19"/>
          <p:cNvSpPr txBox="1"/>
          <p:nvPr/>
        </p:nvSpPr>
        <p:spPr>
          <a:xfrm>
            <a:off x="3794760" y="2267712"/>
            <a:ext cx="4114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Drop under 55  |  over 70 gets a personal line</a:t>
            </a:r>
            <a:endParaRPr lang="en-US" sz="1000" dirty="0"/>
          </a:p>
        </p:txBody>
      </p:sp>
      <p:sp>
        <p:nvSpPr>
          <p:cNvPr id="24" name="Shape 20"/>
          <p:cNvSpPr/>
          <p:nvPr/>
        </p:nvSpPr>
        <p:spPr>
          <a:xfrm>
            <a:off x="3314700" y="2761488"/>
            <a:ext cx="4526280" cy="713232"/>
          </a:xfrm>
          <a:prstGeom prst="roundRect">
            <a:avLst>
              <a:gd name="adj" fmla="val 10256"/>
            </a:avLst>
          </a:prstGeom>
          <a:solidFill>
            <a:srgbClr val="DDF0EF"/>
          </a:solidFill>
          <a:ln w="12700">
            <a:solidFill>
              <a:srgbClr val="DDF0EF"/>
            </a:solidFill>
            <a:prstDash val="solid"/>
          </a:ln>
        </p:spPr>
      </p:sp>
      <p:pic>
        <p:nvPicPr>
          <p:cNvPr id="2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7580" y="2962656"/>
            <a:ext cx="310896" cy="310896"/>
          </a:xfrm>
          <a:prstGeom prst="rect">
            <a:avLst/>
          </a:prstGeom>
        </p:spPr>
      </p:pic>
      <p:sp>
        <p:nvSpPr>
          <p:cNvPr id="26" name="Text 21"/>
          <p:cNvSpPr txBox="1"/>
          <p:nvPr/>
        </p:nvSpPr>
        <p:spPr>
          <a:xfrm>
            <a:off x="3954780" y="2816352"/>
            <a:ext cx="3794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Dedupe + suppress</a:t>
            </a:r>
            <a:endParaRPr lang="en-US" sz="1350" dirty="0"/>
          </a:p>
        </p:txBody>
      </p:sp>
      <p:sp>
        <p:nvSpPr>
          <p:cNvPr id="27" name="Text 22"/>
          <p:cNvSpPr txBox="1"/>
          <p:nvPr/>
        </p:nvSpPr>
        <p:spPr>
          <a:xfrm>
            <a:off x="3954780" y="3108960"/>
            <a:ext cx="37947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Clients, open deals, LinkedIn list, 90-day contacts, opt-outs</a:t>
            </a:r>
            <a:endParaRPr lang="en-US" sz="1000" dirty="0"/>
          </a:p>
        </p:txBody>
      </p:sp>
      <p:sp>
        <p:nvSpPr>
          <p:cNvPr id="28" name="Shape 23"/>
          <p:cNvSpPr/>
          <p:nvPr/>
        </p:nvSpPr>
        <p:spPr>
          <a:xfrm>
            <a:off x="3474720" y="3602736"/>
            <a:ext cx="4206240" cy="713232"/>
          </a:xfrm>
          <a:prstGeom prst="roundRect">
            <a:avLst>
              <a:gd name="adj" fmla="val 10256"/>
            </a:avLst>
          </a:prstGeom>
          <a:solidFill>
            <a:srgbClr val="DDF0EF"/>
          </a:solidFill>
          <a:ln w="12700">
            <a:solidFill>
              <a:srgbClr val="DDF0EF"/>
            </a:solidFill>
            <a:prstDash val="solid"/>
          </a:ln>
        </p:spPr>
      </p:sp>
      <p:pic>
        <p:nvPicPr>
          <p:cNvPr id="2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7600" y="3803904"/>
            <a:ext cx="310896" cy="310896"/>
          </a:xfrm>
          <a:prstGeom prst="rect">
            <a:avLst/>
          </a:prstGeom>
        </p:spPr>
      </p:pic>
      <p:sp>
        <p:nvSpPr>
          <p:cNvPr id="30" name="Text 24"/>
          <p:cNvSpPr txBox="1"/>
          <p:nvPr/>
        </p:nvSpPr>
        <p:spPr>
          <a:xfrm>
            <a:off x="4114800" y="3657600"/>
            <a:ext cx="3474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MillionVerifier</a:t>
            </a:r>
            <a:endParaRPr lang="en-US" sz="1350" dirty="0"/>
          </a:p>
        </p:txBody>
      </p:sp>
      <p:sp>
        <p:nvSpPr>
          <p:cNvPr id="31" name="Text 25"/>
          <p:cNvSpPr txBox="1"/>
          <p:nvPr/>
        </p:nvSpPr>
        <p:spPr>
          <a:xfrm>
            <a:off x="4114800" y="3950208"/>
            <a:ext cx="3474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ok = send  |  catch-all or unknown = re-check</a:t>
            </a:r>
            <a:endParaRPr lang="en-US" sz="1000" dirty="0"/>
          </a:p>
        </p:txBody>
      </p:sp>
      <p:sp>
        <p:nvSpPr>
          <p:cNvPr id="32" name="Shape 26"/>
          <p:cNvSpPr/>
          <p:nvPr/>
        </p:nvSpPr>
        <p:spPr>
          <a:xfrm>
            <a:off x="3634740" y="4443984"/>
            <a:ext cx="3886200" cy="713232"/>
          </a:xfrm>
          <a:prstGeom prst="roundRect">
            <a:avLst>
              <a:gd name="adj" fmla="val 10256"/>
            </a:avLst>
          </a:prstGeom>
          <a:solidFill>
            <a:srgbClr val="DDF0EF"/>
          </a:solidFill>
          <a:ln w="12700">
            <a:solidFill>
              <a:srgbClr val="DDF0EF"/>
            </a:solidFill>
            <a:prstDash val="solid"/>
          </a:ln>
        </p:spPr>
      </p:sp>
      <p:pic>
        <p:nvPicPr>
          <p:cNvPr id="3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7620" y="4645152"/>
            <a:ext cx="310896" cy="310896"/>
          </a:xfrm>
          <a:prstGeom prst="rect">
            <a:avLst/>
          </a:prstGeom>
        </p:spPr>
      </p:pic>
      <p:sp>
        <p:nvSpPr>
          <p:cNvPr id="34" name="Text 27"/>
          <p:cNvSpPr txBox="1"/>
          <p:nvPr/>
        </p:nvSpPr>
        <p:spPr>
          <a:xfrm>
            <a:off x="4274820" y="4498848"/>
            <a:ext cx="3154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NeverBounce</a:t>
            </a:r>
            <a:endParaRPr lang="en-US" sz="1350" dirty="0"/>
          </a:p>
        </p:txBody>
      </p:sp>
      <p:sp>
        <p:nvSpPr>
          <p:cNvPr id="35" name="Text 28"/>
          <p:cNvSpPr txBox="1"/>
          <p:nvPr/>
        </p:nvSpPr>
        <p:spPr>
          <a:xfrm>
            <a:off x="4274820" y="4791456"/>
            <a:ext cx="3154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 = send  |  still risky = catch-all lane</a:t>
            </a:r>
            <a:endParaRPr lang="en-US" sz="1000" dirty="0"/>
          </a:p>
        </p:txBody>
      </p:sp>
      <p:sp>
        <p:nvSpPr>
          <p:cNvPr id="36" name="Shape 29"/>
          <p:cNvSpPr/>
          <p:nvPr/>
        </p:nvSpPr>
        <p:spPr>
          <a:xfrm>
            <a:off x="3794760" y="5285232"/>
            <a:ext cx="3566160" cy="713232"/>
          </a:xfrm>
          <a:prstGeom prst="roundRect">
            <a:avLst>
              <a:gd name="adj" fmla="val 10256"/>
            </a:avLst>
          </a:prstGeom>
          <a:solidFill>
            <a:srgbClr val="8CCFCB"/>
          </a:solidFill>
          <a:ln w="12700">
            <a:solidFill>
              <a:srgbClr val="8CCFCB"/>
            </a:solidFill>
            <a:prstDash val="solid"/>
          </a:ln>
        </p:spPr>
      </p:sp>
      <p:pic>
        <p:nvPicPr>
          <p:cNvPr id="37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77640" y="5486400"/>
            <a:ext cx="310896" cy="310896"/>
          </a:xfrm>
          <a:prstGeom prst="rect">
            <a:avLst/>
          </a:prstGeom>
        </p:spPr>
      </p:pic>
      <p:sp>
        <p:nvSpPr>
          <p:cNvPr id="38" name="Text 30"/>
          <p:cNvSpPr txBox="1"/>
          <p:nvPr/>
        </p:nvSpPr>
        <p:spPr>
          <a:xfrm>
            <a:off x="4434840" y="5340096"/>
            <a:ext cx="2834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MX tag</a:t>
            </a:r>
            <a:endParaRPr lang="en-US" sz="1350" dirty="0"/>
          </a:p>
        </p:txBody>
      </p:sp>
      <p:sp>
        <p:nvSpPr>
          <p:cNvPr id="39" name="Text 31"/>
          <p:cNvSpPr txBox="1"/>
          <p:nvPr/>
        </p:nvSpPr>
        <p:spPr>
          <a:xfrm>
            <a:off x="4434840" y="5632704"/>
            <a:ext cx="28346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Microsoft, Google or gateway: routes to the right pool</a:t>
            </a:r>
            <a:endParaRPr lang="en-US" sz="1000" dirty="0"/>
          </a:p>
        </p:txBody>
      </p:sp>
      <p:sp>
        <p:nvSpPr>
          <p:cNvPr id="40" name="Shape 32"/>
          <p:cNvSpPr/>
          <p:nvPr/>
        </p:nvSpPr>
        <p:spPr>
          <a:xfrm>
            <a:off x="8549640" y="2194560"/>
            <a:ext cx="3063240" cy="1005840"/>
          </a:xfrm>
          <a:prstGeom prst="roundRect">
            <a:avLst>
              <a:gd name="adj" fmla="val 7273"/>
            </a:avLst>
          </a:prstGeom>
          <a:solidFill>
            <a:srgbClr val="E2F3E8"/>
          </a:solidFill>
          <a:ln w="9525">
            <a:solidFill>
              <a:srgbClr val="E2F3E8"/>
            </a:solidFill>
            <a:prstDash val="solid"/>
          </a:ln>
        </p:spPr>
      </p:sp>
      <p:sp>
        <p:nvSpPr>
          <p:cNvPr id="41" name="Text 33"/>
          <p:cNvSpPr txBox="1"/>
          <p:nvPr/>
        </p:nvSpPr>
        <p:spPr>
          <a:xfrm>
            <a:off x="8778240" y="2331720"/>
            <a:ext cx="2651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D7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 pools</a:t>
            </a:r>
            <a:endParaRPr lang="en-US" sz="1500" dirty="0"/>
          </a:p>
        </p:txBody>
      </p:sp>
      <p:sp>
        <p:nvSpPr>
          <p:cNvPr id="42" name="Text 34"/>
          <p:cNvSpPr txBox="1"/>
          <p:nvPr/>
        </p:nvSpPr>
        <p:spPr>
          <a:xfrm>
            <a:off x="8778240" y="2670048"/>
            <a:ext cx="2697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~90% of volume, target under 1% bounce</a:t>
            </a:r>
            <a:endParaRPr lang="en-US" sz="1150" dirty="0"/>
          </a:p>
        </p:txBody>
      </p:sp>
      <p:sp>
        <p:nvSpPr>
          <p:cNvPr id="43" name="Shape 35"/>
          <p:cNvSpPr/>
          <p:nvPr/>
        </p:nvSpPr>
        <p:spPr>
          <a:xfrm flipV="1">
            <a:off x="8046720" y="2697480"/>
            <a:ext cx="457200" cy="2331720"/>
          </a:xfrm>
          <a:prstGeom prst="line">
            <a:avLst/>
          </a:prstGeom>
          <a:noFill/>
          <a:ln w="15875">
            <a:solidFill>
              <a:srgbClr val="8CCFCB"/>
            </a:solidFill>
            <a:prstDash val="solid"/>
            <a:tailEnd type="triangle"/>
          </a:ln>
        </p:spPr>
      </p:sp>
      <p:sp>
        <p:nvSpPr>
          <p:cNvPr id="44" name="Shape 36"/>
          <p:cNvSpPr/>
          <p:nvPr/>
        </p:nvSpPr>
        <p:spPr>
          <a:xfrm>
            <a:off x="8549640" y="3429000"/>
            <a:ext cx="3063240" cy="1005840"/>
          </a:xfrm>
          <a:prstGeom prst="roundRect">
            <a:avLst>
              <a:gd name="adj" fmla="val 7273"/>
            </a:avLst>
          </a:prstGeom>
          <a:solidFill>
            <a:srgbClr val="FBF1D6"/>
          </a:solidFill>
          <a:ln w="9525">
            <a:solidFill>
              <a:srgbClr val="FBF1D6"/>
            </a:solidFill>
            <a:prstDash val="solid"/>
          </a:ln>
        </p:spPr>
      </p:sp>
      <p:sp>
        <p:nvSpPr>
          <p:cNvPr id="45" name="Text 37"/>
          <p:cNvSpPr txBox="1"/>
          <p:nvPr/>
        </p:nvSpPr>
        <p:spPr>
          <a:xfrm>
            <a:off x="8778240" y="3566160"/>
            <a:ext cx="2651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A874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Catch-all lane</a:t>
            </a:r>
            <a:endParaRPr lang="en-US" sz="1500" dirty="0"/>
          </a:p>
        </p:txBody>
      </p:sp>
      <p:sp>
        <p:nvSpPr>
          <p:cNvPr id="46" name="Text 38"/>
          <p:cNvSpPr txBox="1"/>
          <p:nvPr/>
        </p:nvSpPr>
        <p:spPr>
          <a:xfrm>
            <a:off x="8778240" y="3904488"/>
            <a:ext cx="2697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max 10% of volume, 4 inboxes, step 1 only</a:t>
            </a:r>
            <a:endParaRPr lang="en-US" sz="1150" dirty="0"/>
          </a:p>
        </p:txBody>
      </p:sp>
      <p:sp>
        <p:nvSpPr>
          <p:cNvPr id="47" name="Shape 39"/>
          <p:cNvSpPr/>
          <p:nvPr/>
        </p:nvSpPr>
        <p:spPr>
          <a:xfrm flipV="1">
            <a:off x="8046720" y="3931920"/>
            <a:ext cx="457200" cy="1097280"/>
          </a:xfrm>
          <a:prstGeom prst="line">
            <a:avLst/>
          </a:prstGeom>
          <a:noFill/>
          <a:ln w="15875">
            <a:solidFill>
              <a:srgbClr val="8CCFCB"/>
            </a:solidFill>
            <a:prstDash val="solid"/>
            <a:tailEnd type="triangle"/>
          </a:ln>
        </p:spPr>
      </p:sp>
      <p:sp>
        <p:nvSpPr>
          <p:cNvPr id="48" name="Shape 40"/>
          <p:cNvSpPr/>
          <p:nvPr/>
        </p:nvSpPr>
        <p:spPr>
          <a:xfrm>
            <a:off x="8549640" y="4663440"/>
            <a:ext cx="3063240" cy="1005840"/>
          </a:xfrm>
          <a:prstGeom prst="roundRect">
            <a:avLst>
              <a:gd name="adj" fmla="val 7273"/>
            </a:avLst>
          </a:prstGeom>
          <a:solidFill>
            <a:srgbClr val="F8E4E3"/>
          </a:solidFill>
          <a:ln w="9525">
            <a:solidFill>
              <a:srgbClr val="F8E4E3"/>
            </a:solidFill>
            <a:prstDash val="solid"/>
          </a:ln>
        </p:spPr>
      </p:sp>
      <p:sp>
        <p:nvSpPr>
          <p:cNvPr id="49" name="Text 41"/>
          <p:cNvSpPr txBox="1"/>
          <p:nvPr/>
        </p:nvSpPr>
        <p:spPr>
          <a:xfrm>
            <a:off x="8778240" y="4800600"/>
            <a:ext cx="2651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B2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Dropped</a:t>
            </a:r>
            <a:endParaRPr lang="en-US" sz="1500" dirty="0"/>
          </a:p>
        </p:txBody>
      </p:sp>
      <p:sp>
        <p:nvSpPr>
          <p:cNvPr id="50" name="Text 42"/>
          <p:cNvSpPr txBox="1"/>
          <p:nvPr/>
        </p:nvSpPr>
        <p:spPr>
          <a:xfrm>
            <a:off x="8778240" y="5138928"/>
            <a:ext cx="2697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invalid, disposable, role accounts</a:t>
            </a:r>
            <a:endParaRPr lang="en-US" sz="1150" dirty="0"/>
          </a:p>
        </p:txBody>
      </p:sp>
      <p:sp>
        <p:nvSpPr>
          <p:cNvPr id="51" name="Shape 43"/>
          <p:cNvSpPr/>
          <p:nvPr/>
        </p:nvSpPr>
        <p:spPr>
          <a:xfrm>
            <a:off x="8046720" y="5029200"/>
            <a:ext cx="457200" cy="137160"/>
          </a:xfrm>
          <a:prstGeom prst="line">
            <a:avLst/>
          </a:prstGeom>
          <a:noFill/>
          <a:ln w="15875">
            <a:solidFill>
              <a:srgbClr val="8CCFCB"/>
            </a:solidFill>
            <a:prstDash val="solid"/>
            <a:tailEnd type="triangle"/>
          </a:ln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c/public/assets/ability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26319" y="384048"/>
            <a:ext cx="1316736" cy="329184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48640" y="3474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CONTENT</a:t>
            </a:r>
            <a:endParaRPr lang="en-US" sz="1100" dirty="0"/>
          </a:p>
        </p:txBody>
      </p:sp>
      <p:sp>
        <p:nvSpPr>
          <p:cNvPr id="4" name="Text 1"/>
          <p:cNvSpPr txBox="1"/>
          <p:nvPr/>
        </p:nvSpPr>
        <p:spPr>
          <a:xfrm>
            <a:off x="548640" y="621792"/>
            <a:ext cx="9692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Anatomy of an Ability cold email</a:t>
            </a:r>
            <a:endParaRPr lang="en-US" sz="3000" dirty="0"/>
          </a:p>
        </p:txBody>
      </p:sp>
      <p:sp>
        <p:nvSpPr>
          <p:cNvPr id="5" name="Text 2"/>
          <p:cNvSpPr txBox="1"/>
          <p:nvPr/>
        </p:nvSpPr>
        <p:spPr>
          <a:xfrm>
            <a:off x="548640" y="1298448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Plain text, short, specific, one question. Every string varies so no two emails match.</a:t>
            </a:r>
            <a:endParaRPr lang="en-US" sz="1400" dirty="0"/>
          </a:p>
        </p:txBody>
      </p:sp>
      <p:sp>
        <p:nvSpPr>
          <p:cNvPr id="6" name="Text 3"/>
          <p:cNvSpPr txBox="1"/>
          <p:nvPr/>
        </p:nvSpPr>
        <p:spPr>
          <a:xfrm>
            <a:off x="548640" y="6419088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Ability  |  Email Outreach Engine</a:t>
            </a:r>
            <a:endParaRPr lang="en-US" sz="900" dirty="0"/>
          </a:p>
        </p:txBody>
      </p:sp>
      <p:sp>
        <p:nvSpPr>
          <p:cNvPr id="7" name="Text 4"/>
          <p:cNvSpPr txBox="1"/>
          <p:nvPr/>
        </p:nvSpPr>
        <p:spPr>
          <a:xfrm>
            <a:off x="11185855" y="6419088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548640" y="1920240"/>
            <a:ext cx="6035040" cy="4251960"/>
          </a:xfrm>
          <a:prstGeom prst="roundRect">
            <a:avLst>
              <a:gd name="adj" fmla="val 1720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9" name="Text 6"/>
          <p:cNvSpPr txBox="1"/>
          <p:nvPr/>
        </p:nvSpPr>
        <p:spPr>
          <a:xfrm>
            <a:off x="777240" y="2103120"/>
            <a:ext cx="5577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0B6E7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Subject: {{company}} {AI hiring|AI roles}</a:t>
            </a:r>
            <a:endParaRPr lang="en-US" sz="1150" dirty="0"/>
          </a:p>
        </p:txBody>
      </p:sp>
      <p:sp>
        <p:nvSpPr>
          <p:cNvPr id="10" name="Text 7"/>
          <p:cNvSpPr txBox="1"/>
          <p:nvPr/>
        </p:nvSpPr>
        <p:spPr>
          <a:xfrm>
            <a:off x="777240" y="2542032"/>
            <a:ext cx="5577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13253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{Hi|Hello} {{first_name}},</a:t>
            </a:r>
            <a:endParaRPr lang="en-US" sz="1150" dirty="0"/>
          </a:p>
        </p:txBody>
      </p:sp>
      <p:sp>
        <p:nvSpPr>
          <p:cNvPr id="11" name="Text 8"/>
          <p:cNvSpPr txBox="1"/>
          <p:nvPr/>
        </p:nvSpPr>
        <p:spPr>
          <a:xfrm>
            <a:off x="777240" y="2935224"/>
            <a:ext cx="5577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D98A1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{{personal_line}}</a:t>
            </a:r>
            <a:endParaRPr lang="en-US" sz="1150" dirty="0"/>
          </a:p>
        </p:txBody>
      </p:sp>
      <p:sp>
        <p:nvSpPr>
          <p:cNvPr id="12" name="Text 9"/>
          <p:cNvSpPr txBox="1"/>
          <p:nvPr/>
        </p:nvSpPr>
        <p:spPr>
          <a:xfrm>
            <a:off x="777240" y="3328416"/>
            <a:ext cx="5577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13253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{Most teams we speak with|A lot of CTOs} find the hard part is keeping delivery moving while AI roles sit open.</a:t>
            </a:r>
            <a:endParaRPr lang="en-US" sz="1150" dirty="0"/>
          </a:p>
        </p:txBody>
      </p:sp>
      <p:sp>
        <p:nvSpPr>
          <p:cNvPr id="13" name="Text 10"/>
          <p:cNvSpPr txBox="1"/>
          <p:nvPr/>
        </p:nvSpPr>
        <p:spPr>
          <a:xfrm>
            <a:off x="777240" y="4041648"/>
            <a:ext cx="5577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13253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Ability builds dedicated AI and engineering teams that {work your hours|overlap with your day}.</a:t>
            </a:r>
            <a:endParaRPr lang="en-US" sz="1150" dirty="0"/>
          </a:p>
        </p:txBody>
      </p:sp>
      <p:sp>
        <p:nvSpPr>
          <p:cNvPr id="14" name="Text 11"/>
          <p:cNvSpPr txBox="1"/>
          <p:nvPr/>
        </p:nvSpPr>
        <p:spPr>
          <a:xfrm>
            <a:off x="777240" y="4754880"/>
            <a:ext cx="5577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13253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{Would it be useful|Worth a quick look} to see how that could work for {{company}}?</a:t>
            </a:r>
            <a:endParaRPr lang="en-US" sz="1150" dirty="0"/>
          </a:p>
        </p:txBody>
      </p:sp>
      <p:sp>
        <p:nvSpPr>
          <p:cNvPr id="15" name="Text 12"/>
          <p:cNvSpPr txBox="1"/>
          <p:nvPr/>
        </p:nvSpPr>
        <p:spPr>
          <a:xfrm>
            <a:off x="777240" y="5376672"/>
            <a:ext cx="5577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7A8A9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{Sender name}  |  {Title}, Ability  |  office address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7A8A9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If this isn't relevant, reply "no thanks".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6858000" y="2148840"/>
            <a:ext cx="365760" cy="365760"/>
          </a:xfrm>
          <a:prstGeom prst="ellipse">
            <a:avLst/>
          </a:prstGeom>
          <a:solidFill>
            <a:srgbClr val="0B6E73"/>
          </a:solidFill>
          <a:ln w="12700">
            <a:solidFill>
              <a:srgbClr val="0B6E73"/>
            </a:solidFill>
            <a:prstDash val="solid"/>
          </a:ln>
        </p:spPr>
      </p:sp>
      <p:sp>
        <p:nvSpPr>
          <p:cNvPr id="17" name="Text 14"/>
          <p:cNvSpPr txBox="1"/>
          <p:nvPr/>
        </p:nvSpPr>
        <p:spPr>
          <a:xfrm>
            <a:off x="6858000" y="214884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200" dirty="0"/>
          </a:p>
        </p:txBody>
      </p:sp>
      <p:sp>
        <p:nvSpPr>
          <p:cNvPr id="18" name="Text 15"/>
          <p:cNvSpPr txBox="1"/>
          <p:nvPr/>
        </p:nvSpPr>
        <p:spPr>
          <a:xfrm>
            <a:off x="7360920" y="2130552"/>
            <a:ext cx="4297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Subject 2 to 5 words, lower case, like a colleague</a:t>
            </a:r>
            <a:endParaRPr lang="en-US" sz="1300" dirty="0"/>
          </a:p>
        </p:txBody>
      </p:sp>
      <p:sp>
        <p:nvSpPr>
          <p:cNvPr id="19" name="Shape 16"/>
          <p:cNvSpPr/>
          <p:nvPr/>
        </p:nvSpPr>
        <p:spPr>
          <a:xfrm>
            <a:off x="6858000" y="2788920"/>
            <a:ext cx="365760" cy="365760"/>
          </a:xfrm>
          <a:prstGeom prst="ellipse">
            <a:avLst/>
          </a:prstGeom>
          <a:solidFill>
            <a:srgbClr val="0B6E73"/>
          </a:solidFill>
          <a:ln w="12700">
            <a:solidFill>
              <a:srgbClr val="0B6E73"/>
            </a:solidFill>
            <a:prstDash val="solid"/>
          </a:ln>
        </p:spPr>
      </p:sp>
      <p:sp>
        <p:nvSpPr>
          <p:cNvPr id="20" name="Text 17"/>
          <p:cNvSpPr txBox="1"/>
          <p:nvPr/>
        </p:nvSpPr>
        <p:spPr>
          <a:xfrm>
            <a:off x="6858000" y="278892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200" dirty="0"/>
          </a:p>
        </p:txBody>
      </p:sp>
      <p:sp>
        <p:nvSpPr>
          <p:cNvPr id="21" name="Text 18"/>
          <p:cNvSpPr txBox="1"/>
          <p:nvPr/>
        </p:nvSpPr>
        <p:spPr>
          <a:xfrm>
            <a:off x="7360920" y="2770632"/>
            <a:ext cx="4297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Personal line from a real signal (score over 70)</a:t>
            </a:r>
            <a:endParaRPr lang="en-US" sz="1300" dirty="0"/>
          </a:p>
        </p:txBody>
      </p:sp>
      <p:sp>
        <p:nvSpPr>
          <p:cNvPr id="22" name="Shape 19"/>
          <p:cNvSpPr/>
          <p:nvPr/>
        </p:nvSpPr>
        <p:spPr>
          <a:xfrm>
            <a:off x="6858000" y="3246120"/>
            <a:ext cx="365760" cy="365760"/>
          </a:xfrm>
          <a:prstGeom prst="ellipse">
            <a:avLst/>
          </a:prstGeom>
          <a:solidFill>
            <a:srgbClr val="0B6E73"/>
          </a:solidFill>
          <a:ln w="12700">
            <a:solidFill>
              <a:srgbClr val="0B6E73"/>
            </a:solidFill>
            <a:prstDash val="solid"/>
          </a:ln>
        </p:spPr>
      </p:sp>
      <p:sp>
        <p:nvSpPr>
          <p:cNvPr id="23" name="Text 20"/>
          <p:cNvSpPr txBox="1"/>
          <p:nvPr/>
        </p:nvSpPr>
        <p:spPr>
          <a:xfrm>
            <a:off x="6858000" y="324612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200" dirty="0"/>
          </a:p>
        </p:txBody>
      </p:sp>
      <p:sp>
        <p:nvSpPr>
          <p:cNvPr id="24" name="Text 21"/>
          <p:cNvSpPr txBox="1"/>
          <p:nvPr/>
        </p:nvSpPr>
        <p:spPr>
          <a:xfrm>
            <a:off x="7360920" y="3227832"/>
            <a:ext cx="4297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Their problem, not our services list</a:t>
            </a:r>
            <a:endParaRPr lang="en-US" sz="1300" dirty="0"/>
          </a:p>
        </p:txBody>
      </p:sp>
      <p:sp>
        <p:nvSpPr>
          <p:cNvPr id="25" name="Shape 22"/>
          <p:cNvSpPr/>
          <p:nvPr/>
        </p:nvSpPr>
        <p:spPr>
          <a:xfrm>
            <a:off x="6858000" y="3931920"/>
            <a:ext cx="365760" cy="365760"/>
          </a:xfrm>
          <a:prstGeom prst="ellipse">
            <a:avLst/>
          </a:prstGeom>
          <a:solidFill>
            <a:srgbClr val="0B6E73"/>
          </a:solidFill>
          <a:ln w="12700">
            <a:solidFill>
              <a:srgbClr val="0B6E73"/>
            </a:solidFill>
            <a:prstDash val="solid"/>
          </a:ln>
        </p:spPr>
      </p:sp>
      <p:sp>
        <p:nvSpPr>
          <p:cNvPr id="26" name="Text 23"/>
          <p:cNvSpPr txBox="1"/>
          <p:nvPr/>
        </p:nvSpPr>
        <p:spPr>
          <a:xfrm>
            <a:off x="6858000" y="393192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200" dirty="0"/>
          </a:p>
        </p:txBody>
      </p:sp>
      <p:sp>
        <p:nvSpPr>
          <p:cNvPr id="27" name="Text 24"/>
          <p:cNvSpPr txBox="1"/>
          <p:nvPr/>
        </p:nvSpPr>
        <p:spPr>
          <a:xfrm>
            <a:off x="7360920" y="3913632"/>
            <a:ext cx="4297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concrete outcome, no hype words</a:t>
            </a:r>
            <a:endParaRPr lang="en-US" sz="1300" dirty="0"/>
          </a:p>
        </p:txBody>
      </p:sp>
      <p:sp>
        <p:nvSpPr>
          <p:cNvPr id="28" name="Shape 25"/>
          <p:cNvSpPr/>
          <p:nvPr/>
        </p:nvSpPr>
        <p:spPr>
          <a:xfrm>
            <a:off x="6858000" y="4572000"/>
            <a:ext cx="365760" cy="365760"/>
          </a:xfrm>
          <a:prstGeom prst="ellipse">
            <a:avLst/>
          </a:prstGeom>
          <a:solidFill>
            <a:srgbClr val="0B6E73"/>
          </a:solidFill>
          <a:ln w="12700">
            <a:solidFill>
              <a:srgbClr val="0B6E73"/>
            </a:solidFill>
            <a:prstDash val="solid"/>
          </a:ln>
        </p:spPr>
      </p:sp>
      <p:sp>
        <p:nvSpPr>
          <p:cNvPr id="29" name="Text 26"/>
          <p:cNvSpPr txBox="1"/>
          <p:nvPr/>
        </p:nvSpPr>
        <p:spPr>
          <a:xfrm>
            <a:off x="6858000" y="457200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200" dirty="0"/>
          </a:p>
        </p:txBody>
      </p:sp>
      <p:sp>
        <p:nvSpPr>
          <p:cNvPr id="30" name="Text 27"/>
          <p:cNvSpPr txBox="1"/>
          <p:nvPr/>
        </p:nvSpPr>
        <p:spPr>
          <a:xfrm>
            <a:off x="7360920" y="4553712"/>
            <a:ext cx="4297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question. No link, no calendar in step 1</a:t>
            </a:r>
            <a:endParaRPr lang="en-US" sz="1300" dirty="0"/>
          </a:p>
        </p:txBody>
      </p:sp>
      <p:sp>
        <p:nvSpPr>
          <p:cNvPr id="31" name="Shape 28"/>
          <p:cNvSpPr/>
          <p:nvPr/>
        </p:nvSpPr>
        <p:spPr>
          <a:xfrm>
            <a:off x="6858000" y="5257800"/>
            <a:ext cx="365760" cy="365760"/>
          </a:xfrm>
          <a:prstGeom prst="ellipse">
            <a:avLst/>
          </a:prstGeom>
          <a:solidFill>
            <a:srgbClr val="0B6E73"/>
          </a:solidFill>
          <a:ln w="12700">
            <a:solidFill>
              <a:srgbClr val="0B6E73"/>
            </a:solidFill>
            <a:prstDash val="solid"/>
          </a:ln>
        </p:spPr>
      </p:sp>
      <p:sp>
        <p:nvSpPr>
          <p:cNvPr id="32" name="Text 29"/>
          <p:cNvSpPr txBox="1"/>
          <p:nvPr/>
        </p:nvSpPr>
        <p:spPr>
          <a:xfrm>
            <a:off x="6858000" y="525780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200" dirty="0"/>
          </a:p>
        </p:txBody>
      </p:sp>
      <p:sp>
        <p:nvSpPr>
          <p:cNvPr id="33" name="Text 30"/>
          <p:cNvSpPr txBox="1"/>
          <p:nvPr/>
        </p:nvSpPr>
        <p:spPr>
          <a:xfrm>
            <a:off x="7360920" y="5239512"/>
            <a:ext cx="4297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Plain signature + address + opt-out line</a:t>
            </a:r>
            <a:endParaRPr lang="en-US" sz="1300" dirty="0"/>
          </a:p>
        </p:txBody>
      </p:sp>
      <p:sp>
        <p:nvSpPr>
          <p:cNvPr id="34" name="Text 31"/>
          <p:cNvSpPr txBox="1"/>
          <p:nvPr/>
        </p:nvSpPr>
        <p:spPr>
          <a:xfrm>
            <a:off x="6858000" y="5760720"/>
            <a:ext cx="4754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B2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Never: images, attachments, tracking pixels, "offshore", "outsourcing", "cheap", "free", exclamation marks, em dashes.</a:t>
            </a:r>
            <a:endParaRPr lang="en-US" sz="11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c/public/assets/ability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26319" y="384048"/>
            <a:ext cx="1316736" cy="329184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48640" y="3474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SENDING BEHAVIOR</a:t>
            </a:r>
            <a:endParaRPr lang="en-US" sz="1100" dirty="0"/>
          </a:p>
        </p:txBody>
      </p:sp>
      <p:sp>
        <p:nvSpPr>
          <p:cNvPr id="4" name="Text 1"/>
          <p:cNvSpPr txBox="1"/>
          <p:nvPr/>
        </p:nvSpPr>
        <p:spPr>
          <a:xfrm>
            <a:off x="548640" y="621792"/>
            <a:ext cx="9692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Look like a person, not a machine</a:t>
            </a:r>
            <a:endParaRPr lang="en-US" sz="3000" dirty="0"/>
          </a:p>
        </p:txBody>
      </p:sp>
      <p:sp>
        <p:nvSpPr>
          <p:cNvPr id="5" name="Text 2"/>
          <p:cNvSpPr txBox="1"/>
          <p:nvPr/>
        </p:nvSpPr>
        <p:spPr>
          <a:xfrm>
            <a:off x="548640" y="1298448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Provider matching plus human rhythms: working hours, uneven gaps and daily variation.</a:t>
            </a:r>
            <a:endParaRPr lang="en-US" sz="1400" dirty="0"/>
          </a:p>
        </p:txBody>
      </p:sp>
      <p:sp>
        <p:nvSpPr>
          <p:cNvPr id="6" name="Text 3"/>
          <p:cNvSpPr txBox="1"/>
          <p:nvPr/>
        </p:nvSpPr>
        <p:spPr>
          <a:xfrm>
            <a:off x="548640" y="6419088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Ability  |  Email Outreach Engine</a:t>
            </a:r>
            <a:endParaRPr lang="en-US" sz="900" dirty="0"/>
          </a:p>
        </p:txBody>
      </p:sp>
      <p:sp>
        <p:nvSpPr>
          <p:cNvPr id="7" name="Text 4"/>
          <p:cNvSpPr txBox="1"/>
          <p:nvPr/>
        </p:nvSpPr>
        <p:spPr>
          <a:xfrm>
            <a:off x="11185855" y="6419088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548640" y="2011680"/>
            <a:ext cx="2194560" cy="9144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9" name="Text 6"/>
          <p:cNvSpPr txBox="1"/>
          <p:nvPr/>
        </p:nvSpPr>
        <p:spPr>
          <a:xfrm>
            <a:off x="731520" y="210312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lead</a:t>
            </a:r>
            <a:endParaRPr lang="en-US" sz="1500" dirty="0"/>
          </a:p>
        </p:txBody>
      </p:sp>
      <p:sp>
        <p:nvSpPr>
          <p:cNvPr id="10" name="Text 7"/>
          <p:cNvSpPr txBox="1"/>
          <p:nvPr/>
        </p:nvSpPr>
        <p:spPr>
          <a:xfrm>
            <a:off x="731520" y="245059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company MX checked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3154680" y="1874520"/>
            <a:ext cx="1463040" cy="1188720"/>
          </a:xfrm>
          <a:prstGeom prst="diamond">
            <a:avLst/>
          </a:prstGeom>
          <a:solidFill>
            <a:srgbClr val="DDF0EF"/>
          </a:solidFill>
          <a:ln w="12700">
            <a:solidFill>
              <a:srgbClr val="0B6E73"/>
            </a:solidFill>
            <a:prstDash val="solid"/>
          </a:ln>
        </p:spPr>
      </p:sp>
      <p:sp>
        <p:nvSpPr>
          <p:cNvPr id="12" name="Text 9"/>
          <p:cNvSpPr txBox="1"/>
          <p:nvPr/>
        </p:nvSpPr>
        <p:spPr>
          <a:xfrm>
            <a:off x="3154680" y="2148840"/>
            <a:ext cx="1463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MX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provider?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2743200" y="2468880"/>
            <a:ext cx="393192" cy="914"/>
          </a:xfrm>
          <a:prstGeom prst="line">
            <a:avLst/>
          </a:prstGeom>
          <a:noFill/>
          <a:ln w="22225">
            <a:solidFill>
              <a:srgbClr val="0B6E73"/>
            </a:solidFill>
            <a:prstDash val="solid"/>
            <a:tailEnd type="triangle"/>
          </a:ln>
        </p:spPr>
      </p:sp>
      <p:sp>
        <p:nvSpPr>
          <p:cNvPr id="14" name="Shape 11"/>
          <p:cNvSpPr/>
          <p:nvPr/>
        </p:nvSpPr>
        <p:spPr>
          <a:xfrm>
            <a:off x="5212080" y="1783080"/>
            <a:ext cx="2834640" cy="685800"/>
          </a:xfrm>
          <a:prstGeom prst="roundRect">
            <a:avLst>
              <a:gd name="adj" fmla="val 10667"/>
            </a:avLst>
          </a:prstGeom>
          <a:solidFill>
            <a:srgbClr val="E1ECF8"/>
          </a:solidFill>
          <a:ln w="9525">
            <a:solidFill>
              <a:srgbClr val="E1ECF8"/>
            </a:solidFill>
            <a:prstDash val="solid"/>
          </a:ln>
        </p:spPr>
      </p:sp>
      <p:sp>
        <p:nvSpPr>
          <p:cNvPr id="15" name="Text 12"/>
          <p:cNvSpPr txBox="1"/>
          <p:nvPr/>
        </p:nvSpPr>
        <p:spPr>
          <a:xfrm>
            <a:off x="5349240" y="1783080"/>
            <a:ext cx="26517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F6F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Microsoft / gateway  &gt;  M365 pool</a:t>
            </a:r>
            <a:endParaRPr lang="en-US" sz="1200" dirty="0"/>
          </a:p>
        </p:txBody>
      </p:sp>
      <p:sp>
        <p:nvSpPr>
          <p:cNvPr id="16" name="Shape 13"/>
          <p:cNvSpPr/>
          <p:nvPr/>
        </p:nvSpPr>
        <p:spPr>
          <a:xfrm>
            <a:off x="5212080" y="2560320"/>
            <a:ext cx="2834640" cy="685800"/>
          </a:xfrm>
          <a:prstGeom prst="roundRect">
            <a:avLst>
              <a:gd name="adj" fmla="val 10667"/>
            </a:avLst>
          </a:prstGeom>
          <a:solidFill>
            <a:srgbClr val="E0F3E8"/>
          </a:solidFill>
          <a:ln w="9525">
            <a:solidFill>
              <a:srgbClr val="E0F3E8"/>
            </a:solidFill>
            <a:prstDash val="solid"/>
          </a:ln>
        </p:spPr>
      </p:sp>
      <p:sp>
        <p:nvSpPr>
          <p:cNvPr id="17" name="Text 14"/>
          <p:cNvSpPr txBox="1"/>
          <p:nvPr/>
        </p:nvSpPr>
        <p:spPr>
          <a:xfrm>
            <a:off x="5349240" y="2560320"/>
            <a:ext cx="26517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E9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Google  &gt;  Workspace pool</a:t>
            </a:r>
            <a:endParaRPr lang="en-US" sz="1200" dirty="0"/>
          </a:p>
        </p:txBody>
      </p:sp>
      <p:sp>
        <p:nvSpPr>
          <p:cNvPr id="18" name="Shape 15"/>
          <p:cNvSpPr/>
          <p:nvPr/>
        </p:nvSpPr>
        <p:spPr>
          <a:xfrm flipV="1">
            <a:off x="4617720" y="2103120"/>
            <a:ext cx="576072" cy="228600"/>
          </a:xfrm>
          <a:prstGeom prst="line">
            <a:avLst/>
          </a:prstGeom>
          <a:noFill/>
          <a:ln w="22225">
            <a:solidFill>
              <a:srgbClr val="0B6E73"/>
            </a:solidFill>
            <a:prstDash val="solid"/>
            <a:tailEnd type="triangle"/>
          </a:ln>
        </p:spPr>
      </p:sp>
      <p:sp>
        <p:nvSpPr>
          <p:cNvPr id="19" name="Shape 16"/>
          <p:cNvSpPr/>
          <p:nvPr/>
        </p:nvSpPr>
        <p:spPr>
          <a:xfrm>
            <a:off x="4617720" y="2606040"/>
            <a:ext cx="576072" cy="274320"/>
          </a:xfrm>
          <a:prstGeom prst="line">
            <a:avLst/>
          </a:prstGeom>
          <a:noFill/>
          <a:ln w="22225">
            <a:solidFill>
              <a:srgbClr val="0B6E73"/>
            </a:solidFill>
            <a:prstDash val="solid"/>
            <a:tailEnd type="triangle"/>
          </a:ln>
        </p:spPr>
      </p:sp>
      <p:pic>
        <p:nvPicPr>
          <p:cNvPr id="2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3920" y="1965960"/>
            <a:ext cx="457200" cy="457200"/>
          </a:xfrm>
          <a:prstGeom prst="rect">
            <a:avLst/>
          </a:prstGeom>
        </p:spPr>
      </p:pic>
      <p:sp>
        <p:nvSpPr>
          <p:cNvPr id="21" name="Text 17"/>
          <p:cNvSpPr txBox="1"/>
          <p:nvPr/>
        </p:nvSpPr>
        <p:spPr>
          <a:xfrm>
            <a:off x="9098280" y="1920240"/>
            <a:ext cx="2560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Recipient's 08:30 to 16:30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 to Fri (Sun to Thu in KSA, Qatar)</a:t>
            </a:r>
            <a:endParaRPr lang="en-US" sz="1200" dirty="0"/>
          </a:p>
        </p:txBody>
      </p:sp>
      <p:sp>
        <p:nvSpPr>
          <p:cNvPr id="22" name="Shape 18"/>
          <p:cNvSpPr/>
          <p:nvPr/>
        </p:nvSpPr>
        <p:spPr>
          <a:xfrm>
            <a:off x="548640" y="3611880"/>
            <a:ext cx="352044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23" name="Text 19"/>
          <p:cNvSpPr txBox="1"/>
          <p:nvPr/>
        </p:nvSpPr>
        <p:spPr>
          <a:xfrm>
            <a:off x="777240" y="3739896"/>
            <a:ext cx="3108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</a:t>
            </a:r>
            <a:endParaRPr lang="en-US" sz="2600" dirty="0"/>
          </a:p>
        </p:txBody>
      </p:sp>
      <p:sp>
        <p:nvSpPr>
          <p:cNvPr id="24" name="Text 20"/>
          <p:cNvSpPr txBox="1"/>
          <p:nvPr/>
        </p:nvSpPr>
        <p:spPr>
          <a:xfrm>
            <a:off x="777240" y="4270248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cold per inbox per day</a:t>
            </a:r>
            <a:endParaRPr lang="en-US" sz="1250" dirty="0"/>
          </a:p>
        </p:txBody>
      </p:sp>
      <p:sp>
        <p:nvSpPr>
          <p:cNvPr id="25" name="Shape 21"/>
          <p:cNvSpPr/>
          <p:nvPr/>
        </p:nvSpPr>
        <p:spPr>
          <a:xfrm>
            <a:off x="4270248" y="3611880"/>
            <a:ext cx="352044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26" name="Text 22"/>
          <p:cNvSpPr txBox="1"/>
          <p:nvPr/>
        </p:nvSpPr>
        <p:spPr>
          <a:xfrm>
            <a:off x="4498848" y="3739896"/>
            <a:ext cx="3108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to 23 min</a:t>
            </a:r>
            <a:endParaRPr lang="en-US" sz="2600" dirty="0"/>
          </a:p>
        </p:txBody>
      </p:sp>
      <p:sp>
        <p:nvSpPr>
          <p:cNvPr id="27" name="Text 23"/>
          <p:cNvSpPr txBox="1"/>
          <p:nvPr/>
        </p:nvSpPr>
        <p:spPr>
          <a:xfrm>
            <a:off x="4498848" y="4270248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random gap between sends</a:t>
            </a:r>
            <a:endParaRPr lang="en-US" sz="1250" dirty="0"/>
          </a:p>
        </p:txBody>
      </p:sp>
      <p:sp>
        <p:nvSpPr>
          <p:cNvPr id="28" name="Shape 24"/>
          <p:cNvSpPr/>
          <p:nvPr/>
        </p:nvSpPr>
        <p:spPr>
          <a:xfrm>
            <a:off x="7991856" y="3611880"/>
            <a:ext cx="352044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29" name="Text 25"/>
          <p:cNvSpPr txBox="1"/>
          <p:nvPr/>
        </p:nvSpPr>
        <p:spPr>
          <a:xfrm>
            <a:off x="8220456" y="3739896"/>
            <a:ext cx="3108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+/- 15%</a:t>
            </a:r>
            <a:endParaRPr lang="en-US" sz="2600" dirty="0"/>
          </a:p>
        </p:txBody>
      </p:sp>
      <p:sp>
        <p:nvSpPr>
          <p:cNvPr id="30" name="Text 26"/>
          <p:cNvSpPr txBox="1"/>
          <p:nvPr/>
        </p:nvSpPr>
        <p:spPr>
          <a:xfrm>
            <a:off x="8220456" y="4270248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daily volume jitter</a:t>
            </a:r>
            <a:endParaRPr lang="en-US" sz="1250" dirty="0"/>
          </a:p>
        </p:txBody>
      </p:sp>
      <p:sp>
        <p:nvSpPr>
          <p:cNvPr id="31" name="Shape 27"/>
          <p:cNvSpPr/>
          <p:nvPr/>
        </p:nvSpPr>
        <p:spPr>
          <a:xfrm>
            <a:off x="548640" y="4892040"/>
            <a:ext cx="352044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32" name="Text 28"/>
          <p:cNvSpPr txBox="1"/>
          <p:nvPr/>
        </p:nvSpPr>
        <p:spPr>
          <a:xfrm>
            <a:off x="777240" y="5020056"/>
            <a:ext cx="3108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40%</a:t>
            </a:r>
            <a:endParaRPr lang="en-US" sz="2600" dirty="0"/>
          </a:p>
        </p:txBody>
      </p:sp>
      <p:sp>
        <p:nvSpPr>
          <p:cNvPr id="33" name="Text 29"/>
          <p:cNvSpPr txBox="1"/>
          <p:nvPr/>
        </p:nvSpPr>
        <p:spPr>
          <a:xfrm>
            <a:off x="777240" y="5550408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max share of new leads per day</a:t>
            </a:r>
            <a:endParaRPr lang="en-US" sz="1250" dirty="0"/>
          </a:p>
        </p:txBody>
      </p:sp>
      <p:sp>
        <p:nvSpPr>
          <p:cNvPr id="34" name="Shape 30"/>
          <p:cNvSpPr/>
          <p:nvPr/>
        </p:nvSpPr>
        <p:spPr>
          <a:xfrm>
            <a:off x="4270248" y="4892040"/>
            <a:ext cx="352044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35" name="Text 31"/>
          <p:cNvSpPr txBox="1"/>
          <p:nvPr/>
        </p:nvSpPr>
        <p:spPr>
          <a:xfrm>
            <a:off x="4498848" y="5020056"/>
            <a:ext cx="3108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600" dirty="0"/>
          </a:p>
        </p:txBody>
      </p:sp>
      <p:sp>
        <p:nvSpPr>
          <p:cNvPr id="36" name="Text 32"/>
          <p:cNvSpPr txBox="1"/>
          <p:nvPr/>
        </p:nvSpPr>
        <p:spPr>
          <a:xfrm>
            <a:off x="4498848" y="5550408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contacts per company per week</a:t>
            </a:r>
            <a:endParaRPr lang="en-US" sz="1250" dirty="0"/>
          </a:p>
        </p:txBody>
      </p:sp>
      <p:sp>
        <p:nvSpPr>
          <p:cNvPr id="37" name="Shape 33"/>
          <p:cNvSpPr/>
          <p:nvPr/>
        </p:nvSpPr>
        <p:spPr>
          <a:xfrm>
            <a:off x="7991856" y="4892040"/>
            <a:ext cx="352044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38" name="Text 34"/>
          <p:cNvSpPr txBox="1"/>
          <p:nvPr/>
        </p:nvSpPr>
        <p:spPr>
          <a:xfrm>
            <a:off x="8220456" y="5020056"/>
            <a:ext cx="3108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</a:t>
            </a:r>
            <a:endParaRPr lang="en-US" sz="2600" dirty="0"/>
          </a:p>
        </p:txBody>
      </p:sp>
      <p:sp>
        <p:nvSpPr>
          <p:cNvPr id="39" name="Text 35"/>
          <p:cNvSpPr txBox="1"/>
          <p:nvPr/>
        </p:nvSpPr>
        <p:spPr>
          <a:xfrm>
            <a:off x="8220456" y="5550408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and click tracking</a:t>
            </a:r>
            <a:endParaRPr lang="en-US" sz="12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c/public/assets/ability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26319" y="384048"/>
            <a:ext cx="1316736" cy="329184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48640" y="3474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DELIVERABILITY PROTOCOLS</a:t>
            </a:r>
            <a:endParaRPr lang="en-US" sz="1100" dirty="0"/>
          </a:p>
        </p:txBody>
      </p:sp>
      <p:sp>
        <p:nvSpPr>
          <p:cNvPr id="4" name="Text 1"/>
          <p:cNvSpPr txBox="1"/>
          <p:nvPr/>
        </p:nvSpPr>
        <p:spPr>
          <a:xfrm>
            <a:off x="548640" y="621792"/>
            <a:ext cx="9692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gates before any email goes live</a:t>
            </a:r>
            <a:endParaRPr lang="en-US" sz="3000" dirty="0"/>
          </a:p>
        </p:txBody>
      </p:sp>
      <p:sp>
        <p:nvSpPr>
          <p:cNvPr id="5" name="Text 2"/>
          <p:cNvSpPr txBox="1"/>
          <p:nvPr/>
        </p:nvSpPr>
        <p:spPr>
          <a:xfrm>
            <a:off x="548640" y="1298448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Nothing moves forward without a pass mark. Weekly checks keep it honest after launch.</a:t>
            </a:r>
            <a:endParaRPr lang="en-US" sz="1400" dirty="0"/>
          </a:p>
        </p:txBody>
      </p:sp>
      <p:sp>
        <p:nvSpPr>
          <p:cNvPr id="6" name="Text 3"/>
          <p:cNvSpPr txBox="1"/>
          <p:nvPr/>
        </p:nvSpPr>
        <p:spPr>
          <a:xfrm>
            <a:off x="548640" y="6419088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Ability  |  Email Outreach Engine</a:t>
            </a:r>
            <a:endParaRPr lang="en-US" sz="900" dirty="0"/>
          </a:p>
        </p:txBody>
      </p:sp>
      <p:sp>
        <p:nvSpPr>
          <p:cNvPr id="7" name="Text 4"/>
          <p:cNvSpPr txBox="1"/>
          <p:nvPr/>
        </p:nvSpPr>
        <p:spPr>
          <a:xfrm>
            <a:off x="11185855" y="6419088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548640" y="2011680"/>
            <a:ext cx="2606040" cy="4114800"/>
          </a:xfrm>
          <a:prstGeom prst="roundRect">
            <a:avLst>
              <a:gd name="adj" fmla="val 3509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731520" y="2194560"/>
            <a:ext cx="731520" cy="457200"/>
          </a:xfrm>
          <a:prstGeom prst="roundRect">
            <a:avLst>
              <a:gd name="adj" fmla="val 16000"/>
            </a:avLst>
          </a:prstGeom>
          <a:solidFill>
            <a:srgbClr val="0B6E73"/>
          </a:solidFill>
          <a:ln w="12700">
            <a:solidFill>
              <a:srgbClr val="0B6E73"/>
            </a:solidFill>
            <a:prstDash val="solid"/>
          </a:ln>
        </p:spPr>
      </p:sp>
      <p:sp>
        <p:nvSpPr>
          <p:cNvPr id="10" name="Text 7"/>
          <p:cNvSpPr txBox="1"/>
          <p:nvPr/>
        </p:nvSpPr>
        <p:spPr>
          <a:xfrm>
            <a:off x="731520" y="2194560"/>
            <a:ext cx="731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G1</a:t>
            </a:r>
            <a:endParaRPr lang="en-US" sz="1600" dirty="0"/>
          </a:p>
        </p:txBody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0320" y="2267712"/>
            <a:ext cx="347472" cy="347472"/>
          </a:xfrm>
          <a:prstGeom prst="rect">
            <a:avLst/>
          </a:prstGeom>
        </p:spPr>
      </p:pic>
      <p:sp>
        <p:nvSpPr>
          <p:cNvPr id="12" name="Text 8"/>
          <p:cNvSpPr txBox="1"/>
          <p:nvPr/>
        </p:nvSpPr>
        <p:spPr>
          <a:xfrm>
            <a:off x="731520" y="283464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Authentication</a:t>
            </a:r>
            <a:endParaRPr lang="en-US" sz="1700" dirty="0"/>
          </a:p>
        </p:txBody>
      </p:sp>
      <p:sp>
        <p:nvSpPr>
          <p:cNvPr id="13" name="Text 9"/>
          <p:cNvSpPr txBox="1"/>
          <p:nvPr/>
        </p:nvSpPr>
        <p:spPr>
          <a:xfrm>
            <a:off x="731520" y="320040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1 per domain</a:t>
            </a:r>
            <a:endParaRPr lang="en-US" sz="1150" dirty="0"/>
          </a:p>
        </p:txBody>
      </p:sp>
      <p:sp>
        <p:nvSpPr>
          <p:cNvPr id="14" name="Text 10"/>
          <p:cNvSpPr txBox="1"/>
          <p:nvPr/>
        </p:nvSpPr>
        <p:spPr>
          <a:xfrm>
            <a:off x="731520" y="3566160"/>
            <a:ext cx="22402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SPF, DKIM, DMARC, MX lookups + mail-tester from every inbox</a:t>
            </a:r>
            <a:endParaRPr lang="en-US" sz="1200" dirty="0"/>
          </a:p>
        </p:txBody>
      </p:sp>
      <p:sp>
        <p:nvSpPr>
          <p:cNvPr id="15" name="Shape 11"/>
          <p:cNvSpPr/>
          <p:nvPr/>
        </p:nvSpPr>
        <p:spPr>
          <a:xfrm>
            <a:off x="731520" y="5074920"/>
            <a:ext cx="2240280" cy="822960"/>
          </a:xfrm>
          <a:prstGeom prst="roundRect">
            <a:avLst>
              <a:gd name="adj" fmla="val 8889"/>
            </a:avLst>
          </a:prstGeom>
          <a:solidFill>
            <a:srgbClr val="E2F3E8"/>
          </a:solidFill>
          <a:ln w="9525">
            <a:solidFill>
              <a:srgbClr val="E2F3E8"/>
            </a:solidFill>
            <a:prstDash val="solid"/>
          </a:ln>
        </p:spPr>
      </p:sp>
      <p:sp>
        <p:nvSpPr>
          <p:cNvPr id="16" name="Text 12"/>
          <p:cNvSpPr txBox="1"/>
          <p:nvPr/>
        </p:nvSpPr>
        <p:spPr>
          <a:xfrm>
            <a:off x="868680" y="5138928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1D7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PASS MARK</a:t>
            </a:r>
            <a:endParaRPr lang="en-US" sz="950" dirty="0"/>
          </a:p>
        </p:txBody>
      </p:sp>
      <p:sp>
        <p:nvSpPr>
          <p:cNvPr id="17" name="Text 13"/>
          <p:cNvSpPr txBox="1"/>
          <p:nvPr/>
        </p:nvSpPr>
        <p:spPr>
          <a:xfrm>
            <a:off x="868680" y="5367528"/>
            <a:ext cx="2011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10/10 (9.5 minimum)</a:t>
            </a:r>
            <a:endParaRPr lang="en-US" sz="1200" dirty="0"/>
          </a:p>
        </p:txBody>
      </p:sp>
      <p:sp>
        <p:nvSpPr>
          <p:cNvPr id="18" name="Shape 14"/>
          <p:cNvSpPr/>
          <p:nvPr/>
        </p:nvSpPr>
        <p:spPr>
          <a:xfrm>
            <a:off x="3172968" y="4069080"/>
            <a:ext cx="192024" cy="914"/>
          </a:xfrm>
          <a:prstGeom prst="line">
            <a:avLst/>
          </a:prstGeom>
          <a:noFill/>
          <a:ln w="22225">
            <a:solidFill>
              <a:srgbClr val="8CCFCB"/>
            </a:solidFill>
            <a:prstDash val="solid"/>
            <a:tailEnd type="triangle"/>
          </a:ln>
        </p:spPr>
      </p:sp>
      <p:sp>
        <p:nvSpPr>
          <p:cNvPr id="19" name="Shape 15"/>
          <p:cNvSpPr/>
          <p:nvPr/>
        </p:nvSpPr>
        <p:spPr>
          <a:xfrm>
            <a:off x="3383280" y="2011680"/>
            <a:ext cx="2606040" cy="4114800"/>
          </a:xfrm>
          <a:prstGeom prst="roundRect">
            <a:avLst>
              <a:gd name="adj" fmla="val 3509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20" name="Shape 16"/>
          <p:cNvSpPr/>
          <p:nvPr/>
        </p:nvSpPr>
        <p:spPr>
          <a:xfrm>
            <a:off x="3566160" y="2194560"/>
            <a:ext cx="731520" cy="457200"/>
          </a:xfrm>
          <a:prstGeom prst="roundRect">
            <a:avLst>
              <a:gd name="adj" fmla="val 16000"/>
            </a:avLst>
          </a:prstGeom>
          <a:solidFill>
            <a:srgbClr val="0B6E73"/>
          </a:solidFill>
          <a:ln w="12700">
            <a:solidFill>
              <a:srgbClr val="0B6E73"/>
            </a:solidFill>
            <a:prstDash val="solid"/>
          </a:ln>
        </p:spPr>
      </p:sp>
      <p:sp>
        <p:nvSpPr>
          <p:cNvPr id="21" name="Text 17"/>
          <p:cNvSpPr txBox="1"/>
          <p:nvPr/>
        </p:nvSpPr>
        <p:spPr>
          <a:xfrm>
            <a:off x="3566160" y="2194560"/>
            <a:ext cx="731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G2</a:t>
            </a:r>
            <a:endParaRPr lang="en-US" sz="1600" dirty="0"/>
          </a:p>
        </p:txBody>
      </p:sp>
      <p:pic>
        <p:nvPicPr>
          <p:cNvPr id="2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4960" y="2267712"/>
            <a:ext cx="347472" cy="347472"/>
          </a:xfrm>
          <a:prstGeom prst="rect">
            <a:avLst/>
          </a:prstGeom>
        </p:spPr>
      </p:pic>
      <p:sp>
        <p:nvSpPr>
          <p:cNvPr id="23" name="Text 18"/>
          <p:cNvSpPr txBox="1"/>
          <p:nvPr/>
        </p:nvSpPr>
        <p:spPr>
          <a:xfrm>
            <a:off x="3566160" y="283464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Casual placement</a:t>
            </a:r>
            <a:endParaRPr lang="en-US" sz="1700" dirty="0"/>
          </a:p>
        </p:txBody>
      </p:sp>
      <p:sp>
        <p:nvSpPr>
          <p:cNvPr id="24" name="Text 19"/>
          <p:cNvSpPr txBox="1"/>
          <p:nvPr/>
        </p:nvSpPr>
        <p:spPr>
          <a:xfrm>
            <a:off x="3566160" y="320040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Days 14 and 21</a:t>
            </a:r>
            <a:endParaRPr lang="en-US" sz="1150" dirty="0"/>
          </a:p>
        </p:txBody>
      </p:sp>
      <p:sp>
        <p:nvSpPr>
          <p:cNvPr id="25" name="Text 20"/>
          <p:cNvSpPr txBox="1"/>
          <p:nvPr/>
        </p:nvSpPr>
        <p:spPr>
          <a:xfrm>
            <a:off x="3566160" y="3566160"/>
            <a:ext cx="22402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Simple casual emails via PlusVibe inbox tests, plus mail-tester score</a:t>
            </a:r>
            <a:endParaRPr lang="en-US" sz="1200" dirty="0"/>
          </a:p>
        </p:txBody>
      </p:sp>
      <p:sp>
        <p:nvSpPr>
          <p:cNvPr id="26" name="Shape 21"/>
          <p:cNvSpPr/>
          <p:nvPr/>
        </p:nvSpPr>
        <p:spPr>
          <a:xfrm>
            <a:off x="3566160" y="5074920"/>
            <a:ext cx="2240280" cy="822960"/>
          </a:xfrm>
          <a:prstGeom prst="roundRect">
            <a:avLst>
              <a:gd name="adj" fmla="val 8889"/>
            </a:avLst>
          </a:prstGeom>
          <a:solidFill>
            <a:srgbClr val="E2F3E8"/>
          </a:solidFill>
          <a:ln w="9525">
            <a:solidFill>
              <a:srgbClr val="E2F3E8"/>
            </a:solidFill>
            <a:prstDash val="solid"/>
          </a:ln>
        </p:spPr>
      </p:sp>
      <p:sp>
        <p:nvSpPr>
          <p:cNvPr id="27" name="Text 22"/>
          <p:cNvSpPr txBox="1"/>
          <p:nvPr/>
        </p:nvSpPr>
        <p:spPr>
          <a:xfrm>
            <a:off x="3703320" y="5138928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1D7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PASS MARK</a:t>
            </a:r>
            <a:endParaRPr lang="en-US" sz="950" dirty="0"/>
          </a:p>
        </p:txBody>
      </p:sp>
      <p:sp>
        <p:nvSpPr>
          <p:cNvPr id="28" name="Text 23"/>
          <p:cNvSpPr txBox="1"/>
          <p:nvPr/>
        </p:nvSpPr>
        <p:spPr>
          <a:xfrm>
            <a:off x="3703320" y="5367528"/>
            <a:ext cx="2011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90%+ primary inbox</a:t>
            </a:r>
            <a:endParaRPr lang="en-US" sz="1200" dirty="0"/>
          </a:p>
        </p:txBody>
      </p:sp>
      <p:sp>
        <p:nvSpPr>
          <p:cNvPr id="29" name="Shape 24"/>
          <p:cNvSpPr/>
          <p:nvPr/>
        </p:nvSpPr>
        <p:spPr>
          <a:xfrm>
            <a:off x="6007608" y="4069080"/>
            <a:ext cx="192024" cy="914"/>
          </a:xfrm>
          <a:prstGeom prst="line">
            <a:avLst/>
          </a:prstGeom>
          <a:noFill/>
          <a:ln w="22225">
            <a:solidFill>
              <a:srgbClr val="8CCFCB"/>
            </a:solidFill>
            <a:prstDash val="solid"/>
            <a:tailEnd type="triangle"/>
          </a:ln>
        </p:spPr>
      </p:sp>
      <p:sp>
        <p:nvSpPr>
          <p:cNvPr id="30" name="Shape 25"/>
          <p:cNvSpPr/>
          <p:nvPr/>
        </p:nvSpPr>
        <p:spPr>
          <a:xfrm>
            <a:off x="6217920" y="2011680"/>
            <a:ext cx="2606040" cy="4114800"/>
          </a:xfrm>
          <a:prstGeom prst="roundRect">
            <a:avLst>
              <a:gd name="adj" fmla="val 3509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31" name="Shape 26"/>
          <p:cNvSpPr/>
          <p:nvPr/>
        </p:nvSpPr>
        <p:spPr>
          <a:xfrm>
            <a:off x="6400800" y="2194560"/>
            <a:ext cx="731520" cy="457200"/>
          </a:xfrm>
          <a:prstGeom prst="roundRect">
            <a:avLst>
              <a:gd name="adj" fmla="val 16000"/>
            </a:avLst>
          </a:prstGeom>
          <a:solidFill>
            <a:srgbClr val="0B6E73"/>
          </a:solidFill>
          <a:ln w="12700">
            <a:solidFill>
              <a:srgbClr val="0B6E73"/>
            </a:solidFill>
            <a:prstDash val="solid"/>
          </a:ln>
        </p:spPr>
      </p:sp>
      <p:sp>
        <p:nvSpPr>
          <p:cNvPr id="32" name="Text 27"/>
          <p:cNvSpPr txBox="1"/>
          <p:nvPr/>
        </p:nvSpPr>
        <p:spPr>
          <a:xfrm>
            <a:off x="6400800" y="2194560"/>
            <a:ext cx="731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G3</a:t>
            </a:r>
            <a:endParaRPr lang="en-US" sz="1600" dirty="0"/>
          </a:p>
        </p:txBody>
      </p:sp>
      <p:pic>
        <p:nvPicPr>
          <p:cNvPr id="3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0" y="2267712"/>
            <a:ext cx="347472" cy="347472"/>
          </a:xfrm>
          <a:prstGeom prst="rect">
            <a:avLst/>
          </a:prstGeom>
        </p:spPr>
      </p:pic>
      <p:sp>
        <p:nvSpPr>
          <p:cNvPr id="34" name="Text 28"/>
          <p:cNvSpPr txBox="1"/>
          <p:nvPr/>
        </p:nvSpPr>
        <p:spPr>
          <a:xfrm>
            <a:off x="6400800" y="283464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Campaign placement</a:t>
            </a:r>
            <a:endParaRPr lang="en-US" sz="1700" dirty="0"/>
          </a:p>
        </p:txBody>
      </p:sp>
      <p:sp>
        <p:nvSpPr>
          <p:cNvPr id="35" name="Text 29"/>
          <p:cNvSpPr txBox="1"/>
          <p:nvPr/>
        </p:nvSpPr>
        <p:spPr>
          <a:xfrm>
            <a:off x="6400800" y="320040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new variant</a:t>
            </a:r>
            <a:endParaRPr lang="en-US" sz="1150" dirty="0"/>
          </a:p>
        </p:txBody>
      </p:sp>
      <p:sp>
        <p:nvSpPr>
          <p:cNvPr id="36" name="Text 30"/>
          <p:cNvSpPr txBox="1"/>
          <p:nvPr/>
        </p:nvSpPr>
        <p:spPr>
          <a:xfrm>
            <a:off x="6400800" y="3566160"/>
            <a:ext cx="22402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Campaign copy via PlusVibe tests; marketing-style run via PlusVibe or Mailscale</a:t>
            </a:r>
            <a:endParaRPr lang="en-US" sz="1200" dirty="0"/>
          </a:p>
        </p:txBody>
      </p:sp>
      <p:sp>
        <p:nvSpPr>
          <p:cNvPr id="37" name="Shape 31"/>
          <p:cNvSpPr/>
          <p:nvPr/>
        </p:nvSpPr>
        <p:spPr>
          <a:xfrm>
            <a:off x="6400800" y="5074920"/>
            <a:ext cx="2240280" cy="822960"/>
          </a:xfrm>
          <a:prstGeom prst="roundRect">
            <a:avLst>
              <a:gd name="adj" fmla="val 8889"/>
            </a:avLst>
          </a:prstGeom>
          <a:solidFill>
            <a:srgbClr val="E2F3E8"/>
          </a:solidFill>
          <a:ln w="9525">
            <a:solidFill>
              <a:srgbClr val="E2F3E8"/>
            </a:solidFill>
            <a:prstDash val="solid"/>
          </a:ln>
        </p:spPr>
      </p:sp>
      <p:sp>
        <p:nvSpPr>
          <p:cNvPr id="38" name="Text 32"/>
          <p:cNvSpPr txBox="1"/>
          <p:nvPr/>
        </p:nvSpPr>
        <p:spPr>
          <a:xfrm>
            <a:off x="6537960" y="5138928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1D7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PASS MARK</a:t>
            </a:r>
            <a:endParaRPr lang="en-US" sz="950" dirty="0"/>
          </a:p>
        </p:txBody>
      </p:sp>
      <p:sp>
        <p:nvSpPr>
          <p:cNvPr id="39" name="Text 33"/>
          <p:cNvSpPr txBox="1"/>
          <p:nvPr/>
        </p:nvSpPr>
        <p:spPr>
          <a:xfrm>
            <a:off x="6537960" y="5367528"/>
            <a:ext cx="2011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80%+ inbox, rewrite under 70%</a:t>
            </a:r>
            <a:endParaRPr lang="en-US" sz="1200" dirty="0"/>
          </a:p>
        </p:txBody>
      </p:sp>
      <p:sp>
        <p:nvSpPr>
          <p:cNvPr id="40" name="Shape 34"/>
          <p:cNvSpPr/>
          <p:nvPr/>
        </p:nvSpPr>
        <p:spPr>
          <a:xfrm>
            <a:off x="8842248" y="4069080"/>
            <a:ext cx="192024" cy="914"/>
          </a:xfrm>
          <a:prstGeom prst="line">
            <a:avLst/>
          </a:prstGeom>
          <a:noFill/>
          <a:ln w="22225">
            <a:solidFill>
              <a:srgbClr val="8CCFCB"/>
            </a:solidFill>
            <a:prstDash val="solid"/>
            <a:tailEnd type="triangle"/>
          </a:ln>
        </p:spPr>
      </p:sp>
      <p:sp>
        <p:nvSpPr>
          <p:cNvPr id="41" name="Shape 35"/>
          <p:cNvSpPr/>
          <p:nvPr/>
        </p:nvSpPr>
        <p:spPr>
          <a:xfrm>
            <a:off x="9052560" y="2011680"/>
            <a:ext cx="2606040" cy="4114800"/>
          </a:xfrm>
          <a:prstGeom prst="roundRect">
            <a:avLst>
              <a:gd name="adj" fmla="val 3509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42" name="Shape 36"/>
          <p:cNvSpPr/>
          <p:nvPr/>
        </p:nvSpPr>
        <p:spPr>
          <a:xfrm>
            <a:off x="9235440" y="2194560"/>
            <a:ext cx="731520" cy="457200"/>
          </a:xfrm>
          <a:prstGeom prst="roundRect">
            <a:avLst>
              <a:gd name="adj" fmla="val 16000"/>
            </a:avLst>
          </a:prstGeom>
          <a:solidFill>
            <a:srgbClr val="0B6E73"/>
          </a:solidFill>
          <a:ln w="12700">
            <a:solidFill>
              <a:srgbClr val="0B6E73"/>
            </a:solidFill>
            <a:prstDash val="solid"/>
          </a:ln>
        </p:spPr>
      </p:sp>
      <p:sp>
        <p:nvSpPr>
          <p:cNvPr id="43" name="Text 37"/>
          <p:cNvSpPr txBox="1"/>
          <p:nvPr/>
        </p:nvSpPr>
        <p:spPr>
          <a:xfrm>
            <a:off x="9235440" y="2194560"/>
            <a:ext cx="731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G4</a:t>
            </a:r>
            <a:endParaRPr lang="en-US" sz="1600" dirty="0"/>
          </a:p>
        </p:txBody>
      </p:sp>
      <p:pic>
        <p:nvPicPr>
          <p:cNvPr id="44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4240" y="2267712"/>
            <a:ext cx="347472" cy="347472"/>
          </a:xfrm>
          <a:prstGeom prst="rect">
            <a:avLst/>
          </a:prstGeom>
        </p:spPr>
      </p:pic>
      <p:sp>
        <p:nvSpPr>
          <p:cNvPr id="45" name="Text 38"/>
          <p:cNvSpPr txBox="1"/>
          <p:nvPr/>
        </p:nvSpPr>
        <p:spPr>
          <a:xfrm>
            <a:off x="9235440" y="283464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Negative control</a:t>
            </a:r>
            <a:endParaRPr lang="en-US" sz="1700" dirty="0"/>
          </a:p>
        </p:txBody>
      </p:sp>
      <p:sp>
        <p:nvSpPr>
          <p:cNvPr id="46" name="Text 39"/>
          <p:cNvSpPr txBox="1"/>
          <p:nvPr/>
        </p:nvSpPr>
        <p:spPr>
          <a:xfrm>
            <a:off x="9235440" y="320040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Quarterly</a:t>
            </a:r>
            <a:endParaRPr lang="en-US" sz="1150" dirty="0"/>
          </a:p>
        </p:txBody>
      </p:sp>
      <p:sp>
        <p:nvSpPr>
          <p:cNvPr id="47" name="Text 40"/>
          <p:cNvSpPr txBox="1"/>
          <p:nvPr/>
        </p:nvSpPr>
        <p:spPr>
          <a:xfrm>
            <a:off x="9235440" y="3566160"/>
            <a:ext cx="22402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Marketing-style email run through PlusVibe or Mailscale test</a:t>
            </a:r>
            <a:endParaRPr lang="en-US" sz="1200" dirty="0"/>
          </a:p>
        </p:txBody>
      </p:sp>
      <p:sp>
        <p:nvSpPr>
          <p:cNvPr id="48" name="Shape 41"/>
          <p:cNvSpPr/>
          <p:nvPr/>
        </p:nvSpPr>
        <p:spPr>
          <a:xfrm>
            <a:off x="9235440" y="5074920"/>
            <a:ext cx="2240280" cy="822960"/>
          </a:xfrm>
          <a:prstGeom prst="roundRect">
            <a:avLst>
              <a:gd name="adj" fmla="val 8889"/>
            </a:avLst>
          </a:prstGeom>
          <a:solidFill>
            <a:srgbClr val="E2F3E8"/>
          </a:solidFill>
          <a:ln w="9525">
            <a:solidFill>
              <a:srgbClr val="E2F3E8"/>
            </a:solidFill>
            <a:prstDash val="solid"/>
          </a:ln>
        </p:spPr>
      </p:sp>
      <p:sp>
        <p:nvSpPr>
          <p:cNvPr id="49" name="Text 42"/>
          <p:cNvSpPr txBox="1"/>
          <p:nvPr/>
        </p:nvSpPr>
        <p:spPr>
          <a:xfrm>
            <a:off x="9372600" y="5138928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1D7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PASS MARK</a:t>
            </a:r>
            <a:endParaRPr lang="en-US" sz="950" dirty="0"/>
          </a:p>
        </p:txBody>
      </p:sp>
      <p:sp>
        <p:nvSpPr>
          <p:cNvPr id="50" name="Text 43"/>
          <p:cNvSpPr txBox="1"/>
          <p:nvPr/>
        </p:nvSpPr>
        <p:spPr>
          <a:xfrm>
            <a:off x="9372600" y="5367528"/>
            <a:ext cx="2011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Proves the gap, never used live</a:t>
            </a:r>
            <a:endParaRPr lang="en-US" sz="1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c/public/assets/ability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26319" y="384048"/>
            <a:ext cx="1316736" cy="329184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48640" y="3474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REPLIES AND FOLLOW-UPS</a:t>
            </a:r>
            <a:endParaRPr lang="en-US" sz="1100" dirty="0"/>
          </a:p>
        </p:txBody>
      </p:sp>
      <p:sp>
        <p:nvSpPr>
          <p:cNvPr id="4" name="Text 1"/>
          <p:cNvSpPr txBox="1"/>
          <p:nvPr/>
        </p:nvSpPr>
        <p:spPr>
          <a:xfrm>
            <a:off x="548640" y="621792"/>
            <a:ext cx="9692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reply classified in minutes</a:t>
            </a:r>
            <a:endParaRPr lang="en-US" sz="3000" dirty="0"/>
          </a:p>
        </p:txBody>
      </p:sp>
      <p:sp>
        <p:nvSpPr>
          <p:cNvPr id="5" name="Text 2"/>
          <p:cNvSpPr txBox="1"/>
          <p:nvPr/>
        </p:nvSpPr>
        <p:spPr>
          <a:xfrm>
            <a:off x="548640" y="1298448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PlusVibe AI agent + Claude via n8n. Humans approve anything that commits Ability.</a:t>
            </a:r>
            <a:endParaRPr lang="en-US" sz="1400" dirty="0"/>
          </a:p>
        </p:txBody>
      </p:sp>
      <p:sp>
        <p:nvSpPr>
          <p:cNvPr id="6" name="Text 3"/>
          <p:cNvSpPr txBox="1"/>
          <p:nvPr/>
        </p:nvSpPr>
        <p:spPr>
          <a:xfrm>
            <a:off x="548640" y="6419088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Ability  |  Email Outreach Engine</a:t>
            </a:r>
            <a:endParaRPr lang="en-US" sz="900" dirty="0"/>
          </a:p>
        </p:txBody>
      </p:sp>
      <p:sp>
        <p:nvSpPr>
          <p:cNvPr id="7" name="Text 4"/>
          <p:cNvSpPr txBox="1"/>
          <p:nvPr/>
        </p:nvSpPr>
        <p:spPr>
          <a:xfrm>
            <a:off x="11185855" y="6419088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548640" y="3429000"/>
            <a:ext cx="1920240" cy="1005840"/>
          </a:xfrm>
          <a:prstGeom prst="roundRect">
            <a:avLst>
              <a:gd name="adj" fmla="val 7273"/>
            </a:avLst>
          </a:prstGeom>
          <a:solidFill>
            <a:srgbClr val="0B6E73"/>
          </a:solidFill>
          <a:ln w="9525">
            <a:solidFill>
              <a:srgbClr val="0B6E73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3611880"/>
            <a:ext cx="365760" cy="365760"/>
          </a:xfrm>
          <a:prstGeom prst="rect">
            <a:avLst/>
          </a:prstGeom>
        </p:spPr>
      </p:pic>
      <p:sp>
        <p:nvSpPr>
          <p:cNvPr id="10" name="Text 6"/>
          <p:cNvSpPr txBox="1"/>
          <p:nvPr/>
        </p:nvSpPr>
        <p:spPr>
          <a:xfrm>
            <a:off x="1143000" y="3520440"/>
            <a:ext cx="1280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Reply lands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unibox</a:t>
            </a:r>
            <a:endParaRPr lang="en-US" sz="1300" dirty="0"/>
          </a:p>
        </p:txBody>
      </p:sp>
      <p:sp>
        <p:nvSpPr>
          <p:cNvPr id="11" name="Shape 7"/>
          <p:cNvSpPr/>
          <p:nvPr/>
        </p:nvSpPr>
        <p:spPr>
          <a:xfrm>
            <a:off x="2880360" y="3429000"/>
            <a:ext cx="1737360" cy="1005840"/>
          </a:xfrm>
          <a:prstGeom prst="roundRect">
            <a:avLst>
              <a:gd name="adj" fmla="val 7273"/>
            </a:avLst>
          </a:prstGeom>
          <a:solidFill>
            <a:srgbClr val="DDF0EF"/>
          </a:solidFill>
          <a:ln w="9525">
            <a:solidFill>
              <a:srgbClr val="DDF0EF"/>
            </a:solidFill>
            <a:prstDash val="solid"/>
          </a:ln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7520" y="3611880"/>
            <a:ext cx="365760" cy="365760"/>
          </a:xfrm>
          <a:prstGeom prst="rect">
            <a:avLst/>
          </a:prstGeom>
        </p:spPr>
      </p:pic>
      <p:sp>
        <p:nvSpPr>
          <p:cNvPr id="13" name="Text 8"/>
          <p:cNvSpPr txBox="1"/>
          <p:nvPr/>
        </p:nvSpPr>
        <p:spPr>
          <a:xfrm>
            <a:off x="3429000" y="3520440"/>
            <a:ext cx="1143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Classify +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</a:t>
            </a:r>
            <a:endParaRPr lang="en-US" sz="1300" dirty="0"/>
          </a:p>
        </p:txBody>
      </p:sp>
      <p:sp>
        <p:nvSpPr>
          <p:cNvPr id="14" name="Shape 9"/>
          <p:cNvSpPr/>
          <p:nvPr/>
        </p:nvSpPr>
        <p:spPr>
          <a:xfrm>
            <a:off x="2487168" y="3931920"/>
            <a:ext cx="374904" cy="914"/>
          </a:xfrm>
          <a:prstGeom prst="line">
            <a:avLst/>
          </a:prstGeom>
          <a:noFill/>
          <a:ln w="22225">
            <a:solidFill>
              <a:srgbClr val="0B6E73"/>
            </a:solidFill>
            <a:prstDash val="solid"/>
            <a:tailEnd type="triangle"/>
          </a:ln>
        </p:spPr>
      </p:sp>
      <p:sp>
        <p:nvSpPr>
          <p:cNvPr id="15" name="Shape 10"/>
          <p:cNvSpPr/>
          <p:nvPr/>
        </p:nvSpPr>
        <p:spPr>
          <a:xfrm>
            <a:off x="5303520" y="1828800"/>
            <a:ext cx="2377440" cy="512064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16" name="Text 11"/>
          <p:cNvSpPr txBox="1"/>
          <p:nvPr/>
        </p:nvSpPr>
        <p:spPr>
          <a:xfrm>
            <a:off x="5440680" y="1828800"/>
            <a:ext cx="21945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Interested / meeting</a:t>
            </a:r>
            <a:endParaRPr lang="en-US" sz="1200" dirty="0"/>
          </a:p>
        </p:txBody>
      </p:sp>
      <p:sp>
        <p:nvSpPr>
          <p:cNvPr id="17" name="Shape 12"/>
          <p:cNvSpPr/>
          <p:nvPr/>
        </p:nvSpPr>
        <p:spPr>
          <a:xfrm flipV="1">
            <a:off x="4636008" y="2084832"/>
            <a:ext cx="640080" cy="1847088"/>
          </a:xfrm>
          <a:prstGeom prst="line">
            <a:avLst/>
          </a:prstGeom>
          <a:noFill/>
          <a:ln w="12700">
            <a:solidFill>
              <a:srgbClr val="8CCFCB"/>
            </a:solidFill>
            <a:prstDash val="solid"/>
            <a:tailEnd type="triangle"/>
          </a:ln>
        </p:spPr>
      </p:sp>
      <p:sp>
        <p:nvSpPr>
          <p:cNvPr id="18" name="Text 13"/>
          <p:cNvSpPr txBox="1"/>
          <p:nvPr/>
        </p:nvSpPr>
        <p:spPr>
          <a:xfrm>
            <a:off x="7863840" y="1828800"/>
            <a:ext cx="21031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with 2 slots + link</a:t>
            </a:r>
            <a:endParaRPr lang="en-US" sz="1150" dirty="0"/>
          </a:p>
        </p:txBody>
      </p:sp>
      <p:sp>
        <p:nvSpPr>
          <p:cNvPr id="19" name="Shape 14"/>
          <p:cNvSpPr/>
          <p:nvPr/>
        </p:nvSpPr>
        <p:spPr>
          <a:xfrm>
            <a:off x="10012680" y="1947672"/>
            <a:ext cx="1600200" cy="274320"/>
          </a:xfrm>
          <a:prstGeom prst="roundRect">
            <a:avLst>
              <a:gd name="adj" fmla="val 50000"/>
            </a:avLst>
          </a:prstGeom>
          <a:solidFill>
            <a:srgbClr val="FBEFD9"/>
          </a:solidFill>
          <a:ln w="12700">
            <a:solidFill>
              <a:srgbClr val="FBEFD9"/>
            </a:solidFill>
            <a:prstDash val="solid"/>
          </a:ln>
        </p:spPr>
      </p:sp>
      <p:sp>
        <p:nvSpPr>
          <p:cNvPr id="20" name="Text 15"/>
          <p:cNvSpPr txBox="1"/>
          <p:nvPr/>
        </p:nvSpPr>
        <p:spPr>
          <a:xfrm>
            <a:off x="10012680" y="1947672"/>
            <a:ext cx="1600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D98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Approve, reply &lt; 1 hr</a:t>
            </a:r>
            <a:endParaRPr lang="en-US" sz="1050" dirty="0"/>
          </a:p>
        </p:txBody>
      </p:sp>
      <p:sp>
        <p:nvSpPr>
          <p:cNvPr id="21" name="Shape 16"/>
          <p:cNvSpPr/>
          <p:nvPr/>
        </p:nvSpPr>
        <p:spPr>
          <a:xfrm>
            <a:off x="5303520" y="2414016"/>
            <a:ext cx="2377440" cy="512064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22" name="Text 17"/>
          <p:cNvSpPr txBox="1"/>
          <p:nvPr/>
        </p:nvSpPr>
        <p:spPr>
          <a:xfrm>
            <a:off x="5440680" y="2414016"/>
            <a:ext cx="21945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 / objection</a:t>
            </a:r>
            <a:endParaRPr lang="en-US" sz="1200" dirty="0"/>
          </a:p>
        </p:txBody>
      </p:sp>
      <p:sp>
        <p:nvSpPr>
          <p:cNvPr id="23" name="Shape 18"/>
          <p:cNvSpPr/>
          <p:nvPr/>
        </p:nvSpPr>
        <p:spPr>
          <a:xfrm flipV="1">
            <a:off x="4636008" y="2670048"/>
            <a:ext cx="640080" cy="1261872"/>
          </a:xfrm>
          <a:prstGeom prst="line">
            <a:avLst/>
          </a:prstGeom>
          <a:noFill/>
          <a:ln w="12700">
            <a:solidFill>
              <a:srgbClr val="8CCFCB"/>
            </a:solidFill>
            <a:prstDash val="solid"/>
            <a:tailEnd type="triangle"/>
          </a:ln>
        </p:spPr>
      </p:sp>
      <p:sp>
        <p:nvSpPr>
          <p:cNvPr id="24" name="Text 19"/>
          <p:cNvSpPr txBox="1"/>
          <p:nvPr/>
        </p:nvSpPr>
        <p:spPr>
          <a:xfrm>
            <a:off x="7863840" y="2414016"/>
            <a:ext cx="21031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from answer library</a:t>
            </a:r>
            <a:endParaRPr lang="en-US" sz="1150" dirty="0"/>
          </a:p>
        </p:txBody>
      </p:sp>
      <p:sp>
        <p:nvSpPr>
          <p:cNvPr id="25" name="Shape 20"/>
          <p:cNvSpPr/>
          <p:nvPr/>
        </p:nvSpPr>
        <p:spPr>
          <a:xfrm>
            <a:off x="10012680" y="2532888"/>
            <a:ext cx="1600200" cy="274320"/>
          </a:xfrm>
          <a:prstGeom prst="roundRect">
            <a:avLst>
              <a:gd name="adj" fmla="val 50000"/>
            </a:avLst>
          </a:prstGeom>
          <a:solidFill>
            <a:srgbClr val="FBEFD9"/>
          </a:solidFill>
          <a:ln w="12700">
            <a:solidFill>
              <a:srgbClr val="FBEFD9"/>
            </a:solidFill>
            <a:prstDash val="solid"/>
          </a:ln>
        </p:spPr>
      </p:sp>
      <p:sp>
        <p:nvSpPr>
          <p:cNvPr id="26" name="Text 21"/>
          <p:cNvSpPr txBox="1"/>
          <p:nvPr/>
        </p:nvSpPr>
        <p:spPr>
          <a:xfrm>
            <a:off x="10012680" y="2532888"/>
            <a:ext cx="1600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D98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Approve &lt; 2 hrs</a:t>
            </a:r>
            <a:endParaRPr lang="en-US" sz="1050" dirty="0"/>
          </a:p>
        </p:txBody>
      </p:sp>
      <p:sp>
        <p:nvSpPr>
          <p:cNvPr id="27" name="Shape 22"/>
          <p:cNvSpPr/>
          <p:nvPr/>
        </p:nvSpPr>
        <p:spPr>
          <a:xfrm>
            <a:off x="5303520" y="2999232"/>
            <a:ext cx="2377440" cy="512064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28" name="Text 23"/>
          <p:cNvSpPr txBox="1"/>
          <p:nvPr/>
        </p:nvSpPr>
        <p:spPr>
          <a:xfrm>
            <a:off x="5440680" y="2999232"/>
            <a:ext cx="21945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Referral</a:t>
            </a:r>
            <a:endParaRPr lang="en-US" sz="1200" dirty="0"/>
          </a:p>
        </p:txBody>
      </p:sp>
      <p:sp>
        <p:nvSpPr>
          <p:cNvPr id="29" name="Shape 24"/>
          <p:cNvSpPr/>
          <p:nvPr/>
        </p:nvSpPr>
        <p:spPr>
          <a:xfrm flipV="1">
            <a:off x="4636008" y="3255264"/>
            <a:ext cx="640080" cy="676656"/>
          </a:xfrm>
          <a:prstGeom prst="line">
            <a:avLst/>
          </a:prstGeom>
          <a:noFill/>
          <a:ln w="12700">
            <a:solidFill>
              <a:srgbClr val="8CCFCB"/>
            </a:solidFill>
            <a:prstDash val="solid"/>
            <a:tailEnd type="triangle"/>
          </a:ln>
        </p:spPr>
      </p:sp>
      <p:sp>
        <p:nvSpPr>
          <p:cNvPr id="30" name="Text 25"/>
          <p:cNvSpPr txBox="1"/>
          <p:nvPr/>
        </p:nvSpPr>
        <p:spPr>
          <a:xfrm>
            <a:off x="7863840" y="2999232"/>
            <a:ext cx="21031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 + verify new contact</a:t>
            </a:r>
            <a:endParaRPr lang="en-US" sz="1150" dirty="0"/>
          </a:p>
        </p:txBody>
      </p:sp>
      <p:sp>
        <p:nvSpPr>
          <p:cNvPr id="31" name="Shape 26"/>
          <p:cNvSpPr/>
          <p:nvPr/>
        </p:nvSpPr>
        <p:spPr>
          <a:xfrm>
            <a:off x="10012680" y="3118104"/>
            <a:ext cx="1600200" cy="274320"/>
          </a:xfrm>
          <a:prstGeom prst="roundRect">
            <a:avLst>
              <a:gd name="adj" fmla="val 50000"/>
            </a:avLst>
          </a:prstGeom>
          <a:solidFill>
            <a:srgbClr val="FBEFD9"/>
          </a:solidFill>
          <a:ln w="12700">
            <a:solidFill>
              <a:srgbClr val="FBEFD9"/>
            </a:solidFill>
            <a:prstDash val="solid"/>
          </a:ln>
        </p:spPr>
      </p:sp>
      <p:sp>
        <p:nvSpPr>
          <p:cNvPr id="32" name="Text 27"/>
          <p:cNvSpPr txBox="1"/>
          <p:nvPr/>
        </p:nvSpPr>
        <p:spPr>
          <a:xfrm>
            <a:off x="10012680" y="3118104"/>
            <a:ext cx="1600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D98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Approve both</a:t>
            </a:r>
            <a:endParaRPr lang="en-US" sz="1050" dirty="0"/>
          </a:p>
        </p:txBody>
      </p:sp>
      <p:sp>
        <p:nvSpPr>
          <p:cNvPr id="33" name="Shape 28"/>
          <p:cNvSpPr/>
          <p:nvPr/>
        </p:nvSpPr>
        <p:spPr>
          <a:xfrm>
            <a:off x="5303520" y="3584448"/>
            <a:ext cx="2377440" cy="512064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34" name="Text 29"/>
          <p:cNvSpPr txBox="1"/>
          <p:nvPr/>
        </p:nvSpPr>
        <p:spPr>
          <a:xfrm>
            <a:off x="5440680" y="3584448"/>
            <a:ext cx="21945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now</a:t>
            </a:r>
            <a:endParaRPr lang="en-US" sz="1200" dirty="0"/>
          </a:p>
        </p:txBody>
      </p:sp>
      <p:sp>
        <p:nvSpPr>
          <p:cNvPr id="35" name="Shape 30"/>
          <p:cNvSpPr/>
          <p:nvPr/>
        </p:nvSpPr>
        <p:spPr>
          <a:xfrm flipV="1">
            <a:off x="4636008" y="3840480"/>
            <a:ext cx="640080" cy="91440"/>
          </a:xfrm>
          <a:prstGeom prst="line">
            <a:avLst/>
          </a:prstGeom>
          <a:noFill/>
          <a:ln w="12700">
            <a:solidFill>
              <a:srgbClr val="8CCFCB"/>
            </a:solidFill>
            <a:prstDash val="solid"/>
            <a:tailEnd type="triangle"/>
          </a:ln>
        </p:spPr>
      </p:sp>
      <p:sp>
        <p:nvSpPr>
          <p:cNvPr id="36" name="Text 31"/>
          <p:cNvSpPr txBox="1"/>
          <p:nvPr/>
        </p:nvSpPr>
        <p:spPr>
          <a:xfrm>
            <a:off x="7863840" y="3584448"/>
            <a:ext cx="21031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90-day nurture reminder</a:t>
            </a:r>
            <a:endParaRPr lang="en-US" sz="1150" dirty="0"/>
          </a:p>
        </p:txBody>
      </p:sp>
      <p:sp>
        <p:nvSpPr>
          <p:cNvPr id="37" name="Shape 32"/>
          <p:cNvSpPr/>
          <p:nvPr/>
        </p:nvSpPr>
        <p:spPr>
          <a:xfrm>
            <a:off x="10012680" y="3703320"/>
            <a:ext cx="1600200" cy="274320"/>
          </a:xfrm>
          <a:prstGeom prst="roundRect">
            <a:avLst>
              <a:gd name="adj" fmla="val 50000"/>
            </a:avLst>
          </a:prstGeom>
          <a:solidFill>
            <a:srgbClr val="EAF1F4"/>
          </a:solidFill>
          <a:ln w="12700">
            <a:solidFill>
              <a:srgbClr val="EAF1F4"/>
            </a:solidFill>
            <a:prstDash val="solid"/>
          </a:ln>
        </p:spPr>
      </p:sp>
      <p:sp>
        <p:nvSpPr>
          <p:cNvPr id="38" name="Text 33"/>
          <p:cNvSpPr txBox="1"/>
          <p:nvPr/>
        </p:nvSpPr>
        <p:spPr>
          <a:xfrm>
            <a:off x="10012680" y="3703320"/>
            <a:ext cx="1600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Automatic</a:t>
            </a:r>
            <a:endParaRPr lang="en-US" sz="1050" dirty="0"/>
          </a:p>
        </p:txBody>
      </p:sp>
      <p:sp>
        <p:nvSpPr>
          <p:cNvPr id="39" name="Shape 34"/>
          <p:cNvSpPr/>
          <p:nvPr/>
        </p:nvSpPr>
        <p:spPr>
          <a:xfrm>
            <a:off x="5303520" y="4169664"/>
            <a:ext cx="2377440" cy="512064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40" name="Text 35"/>
          <p:cNvSpPr txBox="1"/>
          <p:nvPr/>
        </p:nvSpPr>
        <p:spPr>
          <a:xfrm>
            <a:off x="5440680" y="4169664"/>
            <a:ext cx="21945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interested</a:t>
            </a:r>
            <a:endParaRPr lang="en-US" sz="1200" dirty="0"/>
          </a:p>
        </p:txBody>
      </p:sp>
      <p:sp>
        <p:nvSpPr>
          <p:cNvPr id="41" name="Shape 36"/>
          <p:cNvSpPr/>
          <p:nvPr/>
        </p:nvSpPr>
        <p:spPr>
          <a:xfrm>
            <a:off x="4636008" y="3931920"/>
            <a:ext cx="640080" cy="493776"/>
          </a:xfrm>
          <a:prstGeom prst="line">
            <a:avLst/>
          </a:prstGeom>
          <a:noFill/>
          <a:ln w="12700">
            <a:solidFill>
              <a:srgbClr val="8CCFCB"/>
            </a:solidFill>
            <a:prstDash val="solid"/>
            <a:tailEnd type="triangle"/>
          </a:ln>
        </p:spPr>
      </p:sp>
      <p:sp>
        <p:nvSpPr>
          <p:cNvPr id="42" name="Text 37"/>
          <p:cNvSpPr txBox="1"/>
          <p:nvPr/>
        </p:nvSpPr>
        <p:spPr>
          <a:xfrm>
            <a:off x="7863840" y="4169664"/>
            <a:ext cx="21031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Stop outreach</a:t>
            </a:r>
            <a:endParaRPr lang="en-US" sz="1150" dirty="0"/>
          </a:p>
        </p:txBody>
      </p:sp>
      <p:sp>
        <p:nvSpPr>
          <p:cNvPr id="43" name="Shape 38"/>
          <p:cNvSpPr/>
          <p:nvPr/>
        </p:nvSpPr>
        <p:spPr>
          <a:xfrm>
            <a:off x="10012680" y="4288536"/>
            <a:ext cx="1600200" cy="274320"/>
          </a:xfrm>
          <a:prstGeom prst="roundRect">
            <a:avLst>
              <a:gd name="adj" fmla="val 50000"/>
            </a:avLst>
          </a:prstGeom>
          <a:solidFill>
            <a:srgbClr val="EAF1F4"/>
          </a:solidFill>
          <a:ln w="12700">
            <a:solidFill>
              <a:srgbClr val="EAF1F4"/>
            </a:solidFill>
            <a:prstDash val="solid"/>
          </a:ln>
        </p:spPr>
      </p:sp>
      <p:sp>
        <p:nvSpPr>
          <p:cNvPr id="44" name="Text 39"/>
          <p:cNvSpPr txBox="1"/>
          <p:nvPr/>
        </p:nvSpPr>
        <p:spPr>
          <a:xfrm>
            <a:off x="10012680" y="4288536"/>
            <a:ext cx="1600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Automatic</a:t>
            </a:r>
            <a:endParaRPr lang="en-US" sz="1050" dirty="0"/>
          </a:p>
        </p:txBody>
      </p:sp>
      <p:sp>
        <p:nvSpPr>
          <p:cNvPr id="45" name="Shape 40"/>
          <p:cNvSpPr/>
          <p:nvPr/>
        </p:nvSpPr>
        <p:spPr>
          <a:xfrm>
            <a:off x="5303520" y="4754880"/>
            <a:ext cx="2377440" cy="512064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46" name="Text 41"/>
          <p:cNvSpPr txBox="1"/>
          <p:nvPr/>
        </p:nvSpPr>
        <p:spPr>
          <a:xfrm>
            <a:off x="5440680" y="4754880"/>
            <a:ext cx="21945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Unsubscribe</a:t>
            </a:r>
            <a:endParaRPr lang="en-US" sz="1200" dirty="0"/>
          </a:p>
        </p:txBody>
      </p:sp>
      <p:sp>
        <p:nvSpPr>
          <p:cNvPr id="47" name="Shape 42"/>
          <p:cNvSpPr/>
          <p:nvPr/>
        </p:nvSpPr>
        <p:spPr>
          <a:xfrm>
            <a:off x="4636008" y="3931920"/>
            <a:ext cx="640080" cy="1078992"/>
          </a:xfrm>
          <a:prstGeom prst="line">
            <a:avLst/>
          </a:prstGeom>
          <a:noFill/>
          <a:ln w="12700">
            <a:solidFill>
              <a:srgbClr val="8CCFCB"/>
            </a:solidFill>
            <a:prstDash val="solid"/>
            <a:tailEnd type="triangle"/>
          </a:ln>
        </p:spPr>
      </p:sp>
      <p:sp>
        <p:nvSpPr>
          <p:cNvPr id="48" name="Text 43"/>
          <p:cNvSpPr txBox="1"/>
          <p:nvPr/>
        </p:nvSpPr>
        <p:spPr>
          <a:xfrm>
            <a:off x="7863840" y="4754880"/>
            <a:ext cx="21031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Suppress across 22 domains</a:t>
            </a:r>
            <a:endParaRPr lang="en-US" sz="1150" dirty="0"/>
          </a:p>
        </p:txBody>
      </p:sp>
      <p:sp>
        <p:nvSpPr>
          <p:cNvPr id="49" name="Shape 44"/>
          <p:cNvSpPr/>
          <p:nvPr/>
        </p:nvSpPr>
        <p:spPr>
          <a:xfrm>
            <a:off x="10012680" y="4873752"/>
            <a:ext cx="1600200" cy="274320"/>
          </a:xfrm>
          <a:prstGeom prst="roundRect">
            <a:avLst>
              <a:gd name="adj" fmla="val 50000"/>
            </a:avLst>
          </a:prstGeom>
          <a:solidFill>
            <a:srgbClr val="EAF1F4"/>
          </a:solidFill>
          <a:ln w="12700">
            <a:solidFill>
              <a:srgbClr val="EAF1F4"/>
            </a:solidFill>
            <a:prstDash val="solid"/>
          </a:ln>
        </p:spPr>
      </p:sp>
      <p:sp>
        <p:nvSpPr>
          <p:cNvPr id="50" name="Text 45"/>
          <p:cNvSpPr txBox="1"/>
          <p:nvPr/>
        </p:nvSpPr>
        <p:spPr>
          <a:xfrm>
            <a:off x="10012680" y="4873752"/>
            <a:ext cx="1600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Immediate</a:t>
            </a:r>
            <a:endParaRPr lang="en-US" sz="1050" dirty="0"/>
          </a:p>
        </p:txBody>
      </p:sp>
      <p:sp>
        <p:nvSpPr>
          <p:cNvPr id="51" name="Shape 46"/>
          <p:cNvSpPr/>
          <p:nvPr/>
        </p:nvSpPr>
        <p:spPr>
          <a:xfrm>
            <a:off x="5303520" y="5340096"/>
            <a:ext cx="2377440" cy="512064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52" name="Text 47"/>
          <p:cNvSpPr txBox="1"/>
          <p:nvPr/>
        </p:nvSpPr>
        <p:spPr>
          <a:xfrm>
            <a:off x="5440680" y="5340096"/>
            <a:ext cx="21945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 of office</a:t>
            </a:r>
            <a:endParaRPr lang="en-US" sz="1200" dirty="0"/>
          </a:p>
        </p:txBody>
      </p:sp>
      <p:sp>
        <p:nvSpPr>
          <p:cNvPr id="53" name="Shape 48"/>
          <p:cNvSpPr/>
          <p:nvPr/>
        </p:nvSpPr>
        <p:spPr>
          <a:xfrm>
            <a:off x="4636008" y="3931920"/>
            <a:ext cx="640080" cy="1664208"/>
          </a:xfrm>
          <a:prstGeom prst="line">
            <a:avLst/>
          </a:prstGeom>
          <a:noFill/>
          <a:ln w="12700">
            <a:solidFill>
              <a:srgbClr val="8CCFCB"/>
            </a:solidFill>
            <a:prstDash val="solid"/>
            <a:tailEnd type="triangle"/>
          </a:ln>
        </p:spPr>
      </p:sp>
      <p:sp>
        <p:nvSpPr>
          <p:cNvPr id="54" name="Text 49"/>
          <p:cNvSpPr txBox="1"/>
          <p:nvPr/>
        </p:nvSpPr>
        <p:spPr>
          <a:xfrm>
            <a:off x="7863840" y="5340096"/>
            <a:ext cx="21031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Resume 2 days after return</a:t>
            </a:r>
            <a:endParaRPr lang="en-US" sz="1150" dirty="0"/>
          </a:p>
        </p:txBody>
      </p:sp>
      <p:sp>
        <p:nvSpPr>
          <p:cNvPr id="55" name="Shape 50"/>
          <p:cNvSpPr/>
          <p:nvPr/>
        </p:nvSpPr>
        <p:spPr>
          <a:xfrm>
            <a:off x="10012680" y="5458968"/>
            <a:ext cx="1600200" cy="274320"/>
          </a:xfrm>
          <a:prstGeom prst="roundRect">
            <a:avLst>
              <a:gd name="adj" fmla="val 50000"/>
            </a:avLst>
          </a:prstGeom>
          <a:solidFill>
            <a:srgbClr val="EAF1F4"/>
          </a:solidFill>
          <a:ln w="12700">
            <a:solidFill>
              <a:srgbClr val="EAF1F4"/>
            </a:solidFill>
            <a:prstDash val="solid"/>
          </a:ln>
        </p:spPr>
      </p:sp>
      <p:sp>
        <p:nvSpPr>
          <p:cNvPr id="56" name="Text 51"/>
          <p:cNvSpPr txBox="1"/>
          <p:nvPr/>
        </p:nvSpPr>
        <p:spPr>
          <a:xfrm>
            <a:off x="10012680" y="5458968"/>
            <a:ext cx="1600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Automatic</a:t>
            </a:r>
            <a:endParaRPr lang="en-US" sz="1050" dirty="0"/>
          </a:p>
        </p:txBody>
      </p:sp>
      <p:sp>
        <p:nvSpPr>
          <p:cNvPr id="57" name="Text 52"/>
          <p:cNvSpPr txBox="1"/>
          <p:nvPr/>
        </p:nvSpPr>
        <p:spPr>
          <a:xfrm>
            <a:off x="548640" y="598932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Sequence: day 0, 3, 7, 14 in one thread, new angle each step, stop on any reply.</a:t>
            </a:r>
            <a:endParaRPr lang="en-US" sz="12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c/public/assets/ability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26319" y="384048"/>
            <a:ext cx="1316736" cy="329184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48640" y="3474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MEETINGS TO CLIENTS</a:t>
            </a:r>
            <a:endParaRPr lang="en-US" sz="1100" dirty="0"/>
          </a:p>
        </p:txBody>
      </p:sp>
      <p:sp>
        <p:nvSpPr>
          <p:cNvPr id="4" name="Text 1"/>
          <p:cNvSpPr txBox="1"/>
          <p:nvPr/>
        </p:nvSpPr>
        <p:spPr>
          <a:xfrm>
            <a:off x="548640" y="621792"/>
            <a:ext cx="9692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"yes" to a scoped proposal in 48 hours</a:t>
            </a:r>
            <a:endParaRPr lang="en-US" sz="3000" dirty="0"/>
          </a:p>
        </p:txBody>
      </p:sp>
      <p:sp>
        <p:nvSpPr>
          <p:cNvPr id="5" name="Text 2"/>
          <p:cNvSpPr txBox="1"/>
          <p:nvPr/>
        </p:nvSpPr>
        <p:spPr>
          <a:xfrm>
            <a:off x="548640" y="1298448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conversation moves to abilityglobal.io once a prospect shows interest.</a:t>
            </a:r>
            <a:endParaRPr lang="en-US" sz="1400" dirty="0"/>
          </a:p>
        </p:txBody>
      </p:sp>
      <p:sp>
        <p:nvSpPr>
          <p:cNvPr id="6" name="Text 3"/>
          <p:cNvSpPr txBox="1"/>
          <p:nvPr/>
        </p:nvSpPr>
        <p:spPr>
          <a:xfrm>
            <a:off x="548640" y="6419088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Ability  |  Email Outreach Engine</a:t>
            </a:r>
            <a:endParaRPr lang="en-US" sz="900" dirty="0"/>
          </a:p>
        </p:txBody>
      </p:sp>
      <p:sp>
        <p:nvSpPr>
          <p:cNvPr id="7" name="Text 4"/>
          <p:cNvSpPr txBox="1"/>
          <p:nvPr/>
        </p:nvSpPr>
        <p:spPr>
          <a:xfrm>
            <a:off x="11185855" y="6419088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1325880" y="3246120"/>
            <a:ext cx="914" cy="0"/>
          </a:xfrm>
          <a:prstGeom prst="line">
            <a:avLst/>
          </a:prstGeom>
          <a:noFill/>
          <a:ln w="12700">
            <a:solidFill>
              <a:srgbClr val="DCE4EA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48640" y="2103120"/>
            <a:ext cx="1737360" cy="2057400"/>
          </a:xfrm>
          <a:prstGeom prst="roundRect">
            <a:avLst>
              <a:gd name="adj" fmla="val 4211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731520" y="2286000"/>
            <a:ext cx="640080" cy="640080"/>
          </a:xfrm>
          <a:prstGeom prst="ellipse">
            <a:avLst/>
          </a:prstGeom>
          <a:solidFill>
            <a:srgbClr val="FBEFD9"/>
          </a:solidFill>
          <a:ln w="12700">
            <a:solidFill>
              <a:srgbClr val="FBEFD9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139" y="2439619"/>
            <a:ext cx="332842" cy="332842"/>
          </a:xfrm>
          <a:prstGeom prst="rect">
            <a:avLst/>
          </a:prstGeom>
        </p:spPr>
      </p:pic>
      <p:sp>
        <p:nvSpPr>
          <p:cNvPr id="12" name="Text 8"/>
          <p:cNvSpPr txBox="1"/>
          <p:nvPr/>
        </p:nvSpPr>
        <p:spPr>
          <a:xfrm>
            <a:off x="731520" y="3017520"/>
            <a:ext cx="1463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Book</a:t>
            </a:r>
            <a:endParaRPr lang="en-US" sz="1500" dirty="0"/>
          </a:p>
        </p:txBody>
      </p:sp>
      <p:sp>
        <p:nvSpPr>
          <p:cNvPr id="13" name="Text 9"/>
          <p:cNvSpPr txBox="1"/>
          <p:nvPr/>
        </p:nvSpPr>
        <p:spPr>
          <a:xfrm>
            <a:off x="731520" y="3337560"/>
            <a:ext cx="1463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Round-robin link by segment, reminders at 24h and 1h</a:t>
            </a:r>
            <a:endParaRPr lang="en-US" sz="1050" dirty="0"/>
          </a:p>
        </p:txBody>
      </p:sp>
      <p:sp>
        <p:nvSpPr>
          <p:cNvPr id="14" name="Shape 10"/>
          <p:cNvSpPr/>
          <p:nvPr/>
        </p:nvSpPr>
        <p:spPr>
          <a:xfrm>
            <a:off x="2313432" y="3566160"/>
            <a:ext cx="109728" cy="457200"/>
          </a:xfrm>
          <a:prstGeom prst="line">
            <a:avLst/>
          </a:prstGeom>
          <a:noFill/>
          <a:ln w="15875">
            <a:solidFill>
              <a:srgbClr val="8CCFCB"/>
            </a:solidFill>
            <a:prstDash val="solid"/>
            <a:tailEnd type="triangle"/>
          </a:ln>
        </p:spPr>
      </p:sp>
      <p:sp>
        <p:nvSpPr>
          <p:cNvPr id="15" name="Shape 11"/>
          <p:cNvSpPr/>
          <p:nvPr/>
        </p:nvSpPr>
        <p:spPr>
          <a:xfrm>
            <a:off x="3218688" y="3246120"/>
            <a:ext cx="914" cy="914"/>
          </a:xfrm>
          <a:prstGeom prst="line">
            <a:avLst/>
          </a:prstGeom>
          <a:noFill/>
          <a:ln w="12700">
            <a:solidFill>
              <a:srgbClr val="DCE4EA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2441448" y="3520440"/>
            <a:ext cx="1737360" cy="2057400"/>
          </a:xfrm>
          <a:prstGeom prst="roundRect">
            <a:avLst>
              <a:gd name="adj" fmla="val 4211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17" name="Shape 13"/>
          <p:cNvSpPr/>
          <p:nvPr/>
        </p:nvSpPr>
        <p:spPr>
          <a:xfrm>
            <a:off x="2624328" y="3703320"/>
            <a:ext cx="640080" cy="640080"/>
          </a:xfrm>
          <a:prstGeom prst="ellipse">
            <a:avLst/>
          </a:prstGeom>
          <a:solidFill>
            <a:srgbClr val="DDF0EF"/>
          </a:solidFill>
          <a:ln w="12700">
            <a:solidFill>
              <a:srgbClr val="DDF0EF"/>
            </a:solidFill>
            <a:prstDash val="solid"/>
          </a:ln>
        </p:spPr>
      </p:sp>
      <p:pic>
        <p:nvPicPr>
          <p:cNvPr id="1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7947" y="3856939"/>
            <a:ext cx="332842" cy="332842"/>
          </a:xfrm>
          <a:prstGeom prst="rect">
            <a:avLst/>
          </a:prstGeom>
        </p:spPr>
      </p:pic>
      <p:sp>
        <p:nvSpPr>
          <p:cNvPr id="19" name="Text 14"/>
          <p:cNvSpPr txBox="1"/>
          <p:nvPr/>
        </p:nvSpPr>
        <p:spPr>
          <a:xfrm>
            <a:off x="2624328" y="4434840"/>
            <a:ext cx="1463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Brief</a:t>
            </a:r>
            <a:endParaRPr lang="en-US" sz="1500" dirty="0"/>
          </a:p>
        </p:txBody>
      </p:sp>
      <p:sp>
        <p:nvSpPr>
          <p:cNvPr id="20" name="Text 15"/>
          <p:cNvSpPr txBox="1"/>
          <p:nvPr/>
        </p:nvSpPr>
        <p:spPr>
          <a:xfrm>
            <a:off x="2624328" y="4754880"/>
            <a:ext cx="1463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 one-pager 24h before: signal, pains, offer, 5 questions</a:t>
            </a:r>
            <a:endParaRPr lang="en-US" sz="1050" dirty="0"/>
          </a:p>
        </p:txBody>
      </p:sp>
      <p:sp>
        <p:nvSpPr>
          <p:cNvPr id="21" name="Shape 16"/>
          <p:cNvSpPr/>
          <p:nvPr/>
        </p:nvSpPr>
        <p:spPr>
          <a:xfrm flipV="1">
            <a:off x="4206240" y="3246120"/>
            <a:ext cx="109728" cy="822960"/>
          </a:xfrm>
          <a:prstGeom prst="line">
            <a:avLst/>
          </a:prstGeom>
          <a:noFill/>
          <a:ln w="15875">
            <a:solidFill>
              <a:srgbClr val="8CCFCB"/>
            </a:solidFill>
            <a:prstDash val="solid"/>
            <a:tailEnd type="triangle"/>
          </a:ln>
        </p:spPr>
      </p:sp>
      <p:sp>
        <p:nvSpPr>
          <p:cNvPr id="22" name="Shape 17"/>
          <p:cNvSpPr/>
          <p:nvPr/>
        </p:nvSpPr>
        <p:spPr>
          <a:xfrm>
            <a:off x="5111496" y="3246120"/>
            <a:ext cx="914" cy="0"/>
          </a:xfrm>
          <a:prstGeom prst="line">
            <a:avLst/>
          </a:prstGeom>
          <a:noFill/>
          <a:ln w="12700">
            <a:solidFill>
              <a:srgbClr val="DCE4EA"/>
            </a:solidFill>
            <a:prstDash val="solid"/>
          </a:ln>
        </p:spPr>
      </p:sp>
      <p:sp>
        <p:nvSpPr>
          <p:cNvPr id="23" name="Shape 18"/>
          <p:cNvSpPr/>
          <p:nvPr/>
        </p:nvSpPr>
        <p:spPr>
          <a:xfrm>
            <a:off x="4334256" y="2103120"/>
            <a:ext cx="1737360" cy="2057400"/>
          </a:xfrm>
          <a:prstGeom prst="roundRect">
            <a:avLst>
              <a:gd name="adj" fmla="val 4211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24" name="Shape 19"/>
          <p:cNvSpPr/>
          <p:nvPr/>
        </p:nvSpPr>
        <p:spPr>
          <a:xfrm>
            <a:off x="4517136" y="2286000"/>
            <a:ext cx="640080" cy="640080"/>
          </a:xfrm>
          <a:prstGeom prst="ellipse">
            <a:avLst/>
          </a:prstGeom>
          <a:solidFill>
            <a:srgbClr val="FBEFD9"/>
          </a:solidFill>
          <a:ln w="12700">
            <a:solidFill>
              <a:srgbClr val="FBEFD9"/>
            </a:solidFill>
            <a:prstDash val="solid"/>
          </a:ln>
        </p:spPr>
      </p:sp>
      <p:pic>
        <p:nvPicPr>
          <p:cNvPr id="2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0755" y="2439619"/>
            <a:ext cx="332842" cy="332842"/>
          </a:xfrm>
          <a:prstGeom prst="rect">
            <a:avLst/>
          </a:prstGeom>
        </p:spPr>
      </p:pic>
      <p:sp>
        <p:nvSpPr>
          <p:cNvPr id="26" name="Text 20"/>
          <p:cNvSpPr txBox="1"/>
          <p:nvPr/>
        </p:nvSpPr>
        <p:spPr>
          <a:xfrm>
            <a:off x="4517136" y="3017520"/>
            <a:ext cx="1463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Meet</a:t>
            </a:r>
            <a:endParaRPr lang="en-US" sz="1500" dirty="0"/>
          </a:p>
        </p:txBody>
      </p:sp>
      <p:sp>
        <p:nvSpPr>
          <p:cNvPr id="27" name="Text 21"/>
          <p:cNvSpPr txBox="1"/>
          <p:nvPr/>
        </p:nvSpPr>
        <p:spPr>
          <a:xfrm>
            <a:off x="4517136" y="3337560"/>
            <a:ext cx="1463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Call recorded with consent, transcript captured</a:t>
            </a:r>
            <a:endParaRPr lang="en-US" sz="1050" dirty="0"/>
          </a:p>
        </p:txBody>
      </p:sp>
      <p:sp>
        <p:nvSpPr>
          <p:cNvPr id="28" name="Shape 22"/>
          <p:cNvSpPr/>
          <p:nvPr/>
        </p:nvSpPr>
        <p:spPr>
          <a:xfrm>
            <a:off x="6099048" y="3566160"/>
            <a:ext cx="109728" cy="457200"/>
          </a:xfrm>
          <a:prstGeom prst="line">
            <a:avLst/>
          </a:prstGeom>
          <a:noFill/>
          <a:ln w="15875">
            <a:solidFill>
              <a:srgbClr val="8CCFCB"/>
            </a:solidFill>
            <a:prstDash val="solid"/>
            <a:tailEnd type="triangle"/>
          </a:ln>
        </p:spPr>
      </p:sp>
      <p:sp>
        <p:nvSpPr>
          <p:cNvPr id="29" name="Shape 23"/>
          <p:cNvSpPr/>
          <p:nvPr/>
        </p:nvSpPr>
        <p:spPr>
          <a:xfrm>
            <a:off x="7004304" y="3246120"/>
            <a:ext cx="914" cy="914"/>
          </a:xfrm>
          <a:prstGeom prst="line">
            <a:avLst/>
          </a:prstGeom>
          <a:noFill/>
          <a:ln w="12700">
            <a:solidFill>
              <a:srgbClr val="DCE4EA"/>
            </a:solidFill>
            <a:prstDash val="solid"/>
          </a:ln>
        </p:spPr>
      </p:sp>
      <p:sp>
        <p:nvSpPr>
          <p:cNvPr id="30" name="Shape 24"/>
          <p:cNvSpPr/>
          <p:nvPr/>
        </p:nvSpPr>
        <p:spPr>
          <a:xfrm>
            <a:off x="6227064" y="3520440"/>
            <a:ext cx="1737360" cy="2057400"/>
          </a:xfrm>
          <a:prstGeom prst="roundRect">
            <a:avLst>
              <a:gd name="adj" fmla="val 4211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31" name="Shape 25"/>
          <p:cNvSpPr/>
          <p:nvPr/>
        </p:nvSpPr>
        <p:spPr>
          <a:xfrm>
            <a:off x="6409944" y="3703320"/>
            <a:ext cx="640080" cy="640080"/>
          </a:xfrm>
          <a:prstGeom prst="ellipse">
            <a:avLst/>
          </a:prstGeom>
          <a:solidFill>
            <a:srgbClr val="DDF0EF"/>
          </a:solidFill>
          <a:ln w="12700">
            <a:solidFill>
              <a:srgbClr val="DDF0EF"/>
            </a:solidFill>
            <a:prstDash val="solid"/>
          </a:ln>
        </p:spPr>
      </p:sp>
      <p:pic>
        <p:nvPicPr>
          <p:cNvPr id="32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3563" y="3856939"/>
            <a:ext cx="332842" cy="332842"/>
          </a:xfrm>
          <a:prstGeom prst="rect">
            <a:avLst/>
          </a:prstGeom>
        </p:spPr>
      </p:pic>
      <p:sp>
        <p:nvSpPr>
          <p:cNvPr id="33" name="Text 26"/>
          <p:cNvSpPr txBox="1"/>
          <p:nvPr/>
        </p:nvSpPr>
        <p:spPr>
          <a:xfrm>
            <a:off x="6409944" y="4434840"/>
            <a:ext cx="1463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Summarise</a:t>
            </a:r>
            <a:endParaRPr lang="en-US" sz="1500" dirty="0"/>
          </a:p>
        </p:txBody>
      </p:sp>
      <p:sp>
        <p:nvSpPr>
          <p:cNvPr id="34" name="Text 27"/>
          <p:cNvSpPr txBox="1"/>
          <p:nvPr/>
        </p:nvSpPr>
        <p:spPr>
          <a:xfrm>
            <a:off x="6409944" y="4754880"/>
            <a:ext cx="1463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 within 1h: needs, budget, timeline, follow-up draft</a:t>
            </a:r>
            <a:endParaRPr lang="en-US" sz="1050" dirty="0"/>
          </a:p>
        </p:txBody>
      </p:sp>
      <p:sp>
        <p:nvSpPr>
          <p:cNvPr id="35" name="Shape 28"/>
          <p:cNvSpPr/>
          <p:nvPr/>
        </p:nvSpPr>
        <p:spPr>
          <a:xfrm flipV="1">
            <a:off x="7991856" y="3246120"/>
            <a:ext cx="109728" cy="822960"/>
          </a:xfrm>
          <a:prstGeom prst="line">
            <a:avLst/>
          </a:prstGeom>
          <a:noFill/>
          <a:ln w="15875">
            <a:solidFill>
              <a:srgbClr val="8CCFCB"/>
            </a:solidFill>
            <a:prstDash val="solid"/>
            <a:tailEnd type="triangle"/>
          </a:ln>
        </p:spPr>
      </p:sp>
      <p:sp>
        <p:nvSpPr>
          <p:cNvPr id="36" name="Shape 29"/>
          <p:cNvSpPr/>
          <p:nvPr/>
        </p:nvSpPr>
        <p:spPr>
          <a:xfrm>
            <a:off x="8897112" y="3246120"/>
            <a:ext cx="914" cy="0"/>
          </a:xfrm>
          <a:prstGeom prst="line">
            <a:avLst/>
          </a:prstGeom>
          <a:noFill/>
          <a:ln w="12700">
            <a:solidFill>
              <a:srgbClr val="DCE4EA"/>
            </a:solidFill>
            <a:prstDash val="solid"/>
          </a:ln>
        </p:spPr>
      </p:sp>
      <p:sp>
        <p:nvSpPr>
          <p:cNvPr id="37" name="Shape 30"/>
          <p:cNvSpPr/>
          <p:nvPr/>
        </p:nvSpPr>
        <p:spPr>
          <a:xfrm>
            <a:off x="8119872" y="2103120"/>
            <a:ext cx="1737360" cy="2057400"/>
          </a:xfrm>
          <a:prstGeom prst="roundRect">
            <a:avLst>
              <a:gd name="adj" fmla="val 4211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38" name="Shape 31"/>
          <p:cNvSpPr/>
          <p:nvPr/>
        </p:nvSpPr>
        <p:spPr>
          <a:xfrm>
            <a:off x="8302752" y="2286000"/>
            <a:ext cx="640080" cy="640080"/>
          </a:xfrm>
          <a:prstGeom prst="ellipse">
            <a:avLst/>
          </a:prstGeom>
          <a:solidFill>
            <a:srgbClr val="EAF1F4"/>
          </a:solidFill>
          <a:ln w="12700">
            <a:solidFill>
              <a:srgbClr val="EAF1F4"/>
            </a:solidFill>
            <a:prstDash val="solid"/>
          </a:ln>
        </p:spPr>
      </p:sp>
      <p:pic>
        <p:nvPicPr>
          <p:cNvPr id="39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6371" y="2439619"/>
            <a:ext cx="332842" cy="332842"/>
          </a:xfrm>
          <a:prstGeom prst="rect">
            <a:avLst/>
          </a:prstGeom>
        </p:spPr>
      </p:pic>
      <p:sp>
        <p:nvSpPr>
          <p:cNvPr id="40" name="Text 32"/>
          <p:cNvSpPr txBox="1"/>
          <p:nvPr/>
        </p:nvSpPr>
        <p:spPr>
          <a:xfrm>
            <a:off x="8302752" y="3017520"/>
            <a:ext cx="1463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</a:t>
            </a:r>
            <a:endParaRPr lang="en-US" sz="1500" dirty="0"/>
          </a:p>
        </p:txBody>
      </p:sp>
      <p:sp>
        <p:nvSpPr>
          <p:cNvPr id="41" name="Text 33"/>
          <p:cNvSpPr txBox="1"/>
          <p:nvPr/>
        </p:nvSpPr>
        <p:spPr>
          <a:xfrm>
            <a:off x="8302752" y="3337560"/>
            <a:ext cx="1463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 outline, delivery lead reviews in 2 days</a:t>
            </a:r>
            <a:endParaRPr lang="en-US" sz="1050" dirty="0"/>
          </a:p>
        </p:txBody>
      </p:sp>
      <p:sp>
        <p:nvSpPr>
          <p:cNvPr id="42" name="Shape 34"/>
          <p:cNvSpPr/>
          <p:nvPr/>
        </p:nvSpPr>
        <p:spPr>
          <a:xfrm>
            <a:off x="9884664" y="3566160"/>
            <a:ext cx="109728" cy="457200"/>
          </a:xfrm>
          <a:prstGeom prst="line">
            <a:avLst/>
          </a:prstGeom>
          <a:noFill/>
          <a:ln w="15875">
            <a:solidFill>
              <a:srgbClr val="8CCFCB"/>
            </a:solidFill>
            <a:prstDash val="solid"/>
            <a:tailEnd type="triangle"/>
          </a:ln>
        </p:spPr>
      </p:sp>
      <p:sp>
        <p:nvSpPr>
          <p:cNvPr id="43" name="Shape 35"/>
          <p:cNvSpPr/>
          <p:nvPr/>
        </p:nvSpPr>
        <p:spPr>
          <a:xfrm>
            <a:off x="10789920" y="3246120"/>
            <a:ext cx="914" cy="914"/>
          </a:xfrm>
          <a:prstGeom prst="line">
            <a:avLst/>
          </a:prstGeom>
          <a:noFill/>
          <a:ln w="12700">
            <a:solidFill>
              <a:srgbClr val="DCE4EA"/>
            </a:solidFill>
            <a:prstDash val="solid"/>
          </a:ln>
        </p:spPr>
      </p:sp>
      <p:sp>
        <p:nvSpPr>
          <p:cNvPr id="44" name="Shape 36"/>
          <p:cNvSpPr/>
          <p:nvPr/>
        </p:nvSpPr>
        <p:spPr>
          <a:xfrm>
            <a:off x="10012680" y="3520440"/>
            <a:ext cx="1737360" cy="2057400"/>
          </a:xfrm>
          <a:prstGeom prst="roundRect">
            <a:avLst>
              <a:gd name="adj" fmla="val 4211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45" name="Shape 37"/>
          <p:cNvSpPr/>
          <p:nvPr/>
        </p:nvSpPr>
        <p:spPr>
          <a:xfrm>
            <a:off x="10195560" y="3703320"/>
            <a:ext cx="640080" cy="640080"/>
          </a:xfrm>
          <a:prstGeom prst="ellipse">
            <a:avLst/>
          </a:prstGeom>
          <a:solidFill>
            <a:srgbClr val="EAF1F4"/>
          </a:solidFill>
          <a:ln w="12700">
            <a:solidFill>
              <a:srgbClr val="EAF1F4"/>
            </a:solidFill>
            <a:prstDash val="solid"/>
          </a:ln>
        </p:spPr>
      </p:sp>
      <p:pic>
        <p:nvPicPr>
          <p:cNvPr id="46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49179" y="3856939"/>
            <a:ext cx="332842" cy="332842"/>
          </a:xfrm>
          <a:prstGeom prst="rect">
            <a:avLst/>
          </a:prstGeom>
        </p:spPr>
      </p:pic>
      <p:sp>
        <p:nvSpPr>
          <p:cNvPr id="47" name="Text 38"/>
          <p:cNvSpPr txBox="1"/>
          <p:nvPr/>
        </p:nvSpPr>
        <p:spPr>
          <a:xfrm>
            <a:off x="10195560" y="4434840"/>
            <a:ext cx="1463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Propose</a:t>
            </a:r>
            <a:endParaRPr lang="en-US" sz="1500" dirty="0"/>
          </a:p>
        </p:txBody>
      </p:sp>
      <p:sp>
        <p:nvSpPr>
          <p:cNvPr id="48" name="Text 39"/>
          <p:cNvSpPr txBox="1"/>
          <p:nvPr/>
        </p:nvSpPr>
        <p:spPr>
          <a:xfrm>
            <a:off x="10195560" y="4754880"/>
            <a:ext cx="1463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Ability-format proposal + PDF, CRM stage updated</a:t>
            </a:r>
            <a:endParaRPr lang="en-US" sz="1050" dirty="0"/>
          </a:p>
        </p:txBody>
      </p:sp>
      <p:sp>
        <p:nvSpPr>
          <p:cNvPr id="49" name="Shape 40"/>
          <p:cNvSpPr/>
          <p:nvPr/>
        </p:nvSpPr>
        <p:spPr>
          <a:xfrm>
            <a:off x="548640" y="5760720"/>
            <a:ext cx="11064240" cy="457200"/>
          </a:xfrm>
          <a:prstGeom prst="roundRect">
            <a:avLst>
              <a:gd name="adj" fmla="val 16000"/>
            </a:avLst>
          </a:prstGeom>
          <a:solidFill>
            <a:srgbClr val="EAF1F4"/>
          </a:solidFill>
          <a:ln w="9525">
            <a:solidFill>
              <a:srgbClr val="EAF1F4"/>
            </a:solidFill>
            <a:prstDash val="solid"/>
          </a:ln>
        </p:spPr>
      </p:sp>
      <p:sp>
        <p:nvSpPr>
          <p:cNvPr id="50" name="Text 41"/>
          <p:cNvSpPr txBox="1"/>
          <p:nvPr/>
        </p:nvSpPr>
        <p:spPr>
          <a:xfrm>
            <a:off x="777240" y="5760720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CRM stages:  Replied  &gt;  Meeting booked  &gt;  Met  &gt;  Scoping  &gt;  Proposal sent  &gt;  Negotiation  &gt;  Won or Lost</a:t>
            </a:r>
            <a:endParaRPr lang="en-US" sz="13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c/public/assets/ability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26319" y="384048"/>
            <a:ext cx="1316736" cy="329184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48640" y="3474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CLAUDE LAYER</a:t>
            </a:r>
            <a:endParaRPr lang="en-US" sz="1100" dirty="0"/>
          </a:p>
        </p:txBody>
      </p:sp>
      <p:sp>
        <p:nvSpPr>
          <p:cNvPr id="4" name="Text 1"/>
          <p:cNvSpPr txBox="1"/>
          <p:nvPr/>
        </p:nvSpPr>
        <p:spPr>
          <a:xfrm>
            <a:off x="548640" y="621792"/>
            <a:ext cx="9692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Connectors in, skills at work, reports out</a:t>
            </a:r>
            <a:endParaRPr lang="en-US" sz="3000" dirty="0"/>
          </a:p>
        </p:txBody>
      </p:sp>
      <p:sp>
        <p:nvSpPr>
          <p:cNvPr id="5" name="Text 2"/>
          <p:cNvSpPr txBox="1"/>
          <p:nvPr/>
        </p:nvSpPr>
        <p:spPr>
          <a:xfrm>
            <a:off x="548640" y="1298448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 handles judgment and writing. PlusVibe and n8n handle the pipes, so nothing waits on a chat window.</a:t>
            </a:r>
            <a:endParaRPr lang="en-US" sz="1400" dirty="0"/>
          </a:p>
        </p:txBody>
      </p:sp>
      <p:sp>
        <p:nvSpPr>
          <p:cNvPr id="6" name="Text 3"/>
          <p:cNvSpPr txBox="1"/>
          <p:nvPr/>
        </p:nvSpPr>
        <p:spPr>
          <a:xfrm>
            <a:off x="548640" y="6419088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Ability  |  Email Outreach Engine</a:t>
            </a:r>
            <a:endParaRPr lang="en-US" sz="900" dirty="0"/>
          </a:p>
        </p:txBody>
      </p:sp>
      <p:sp>
        <p:nvSpPr>
          <p:cNvPr id="7" name="Text 4"/>
          <p:cNvSpPr txBox="1"/>
          <p:nvPr/>
        </p:nvSpPr>
        <p:spPr>
          <a:xfrm>
            <a:off x="11185855" y="6419088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 flipV="1">
            <a:off x="6099048" y="2423160"/>
            <a:ext cx="914" cy="1600200"/>
          </a:xfrm>
          <a:prstGeom prst="line">
            <a:avLst/>
          </a:prstGeom>
          <a:noFill/>
          <a:ln w="12700">
            <a:solidFill>
              <a:srgbClr val="8CCFCB"/>
            </a:solidFill>
            <a:prstDash val="dash"/>
          </a:ln>
        </p:spPr>
      </p:sp>
      <p:sp>
        <p:nvSpPr>
          <p:cNvPr id="9" name="Shape 6"/>
          <p:cNvSpPr/>
          <p:nvPr/>
        </p:nvSpPr>
        <p:spPr>
          <a:xfrm flipV="1">
            <a:off x="6099048" y="2891848"/>
            <a:ext cx="1899324" cy="1131512"/>
          </a:xfrm>
          <a:prstGeom prst="line">
            <a:avLst/>
          </a:prstGeom>
          <a:noFill/>
          <a:ln w="12700">
            <a:solidFill>
              <a:srgbClr val="8CCFCB"/>
            </a:solidFill>
            <a:prstDash val="dash"/>
          </a:ln>
        </p:spPr>
      </p:sp>
      <p:sp>
        <p:nvSpPr>
          <p:cNvPr id="10" name="Shape 7"/>
          <p:cNvSpPr/>
          <p:nvPr/>
        </p:nvSpPr>
        <p:spPr>
          <a:xfrm>
            <a:off x="6099048" y="4023360"/>
            <a:ext cx="2686050" cy="914"/>
          </a:xfrm>
          <a:prstGeom prst="line">
            <a:avLst/>
          </a:prstGeom>
          <a:noFill/>
          <a:ln w="12700">
            <a:solidFill>
              <a:srgbClr val="8CCFCB"/>
            </a:solidFill>
            <a:prstDash val="dash"/>
          </a:ln>
        </p:spPr>
      </p:sp>
      <p:sp>
        <p:nvSpPr>
          <p:cNvPr id="11" name="Shape 8"/>
          <p:cNvSpPr/>
          <p:nvPr/>
        </p:nvSpPr>
        <p:spPr>
          <a:xfrm>
            <a:off x="6099048" y="4023360"/>
            <a:ext cx="1899324" cy="1131512"/>
          </a:xfrm>
          <a:prstGeom prst="line">
            <a:avLst/>
          </a:prstGeom>
          <a:noFill/>
          <a:ln w="12700">
            <a:solidFill>
              <a:srgbClr val="8CCFCB"/>
            </a:solidFill>
            <a:prstDash val="dash"/>
          </a:ln>
        </p:spPr>
      </p:sp>
      <p:sp>
        <p:nvSpPr>
          <p:cNvPr id="12" name="Shape 9"/>
          <p:cNvSpPr/>
          <p:nvPr/>
        </p:nvSpPr>
        <p:spPr>
          <a:xfrm>
            <a:off x="6099048" y="4023360"/>
            <a:ext cx="914" cy="1600200"/>
          </a:xfrm>
          <a:prstGeom prst="line">
            <a:avLst/>
          </a:prstGeom>
          <a:noFill/>
          <a:ln w="12700">
            <a:solidFill>
              <a:srgbClr val="8CCFCB"/>
            </a:solidFill>
            <a:prstDash val="dash"/>
          </a:ln>
        </p:spPr>
      </p:sp>
      <p:sp>
        <p:nvSpPr>
          <p:cNvPr id="13" name="Shape 10"/>
          <p:cNvSpPr/>
          <p:nvPr/>
        </p:nvSpPr>
        <p:spPr>
          <a:xfrm flipH="1">
            <a:off x="4199724" y="4023360"/>
            <a:ext cx="1899324" cy="1131512"/>
          </a:xfrm>
          <a:prstGeom prst="line">
            <a:avLst/>
          </a:prstGeom>
          <a:noFill/>
          <a:ln w="12700">
            <a:solidFill>
              <a:srgbClr val="8CCFCB"/>
            </a:solidFill>
            <a:prstDash val="dash"/>
          </a:ln>
        </p:spPr>
      </p:sp>
      <p:sp>
        <p:nvSpPr>
          <p:cNvPr id="14" name="Shape 11"/>
          <p:cNvSpPr/>
          <p:nvPr/>
        </p:nvSpPr>
        <p:spPr>
          <a:xfrm flipH="1">
            <a:off x="3412998" y="4023360"/>
            <a:ext cx="2686050" cy="914"/>
          </a:xfrm>
          <a:prstGeom prst="line">
            <a:avLst/>
          </a:prstGeom>
          <a:noFill/>
          <a:ln w="12700">
            <a:solidFill>
              <a:srgbClr val="8CCFCB"/>
            </a:solidFill>
            <a:prstDash val="dash"/>
          </a:ln>
        </p:spPr>
      </p:sp>
      <p:sp>
        <p:nvSpPr>
          <p:cNvPr id="15" name="Shape 12"/>
          <p:cNvSpPr/>
          <p:nvPr/>
        </p:nvSpPr>
        <p:spPr>
          <a:xfrm flipH="1" flipV="1">
            <a:off x="4199724" y="2891848"/>
            <a:ext cx="1899324" cy="1131512"/>
          </a:xfrm>
          <a:prstGeom prst="line">
            <a:avLst/>
          </a:prstGeom>
          <a:noFill/>
          <a:ln w="12700">
            <a:solidFill>
              <a:srgbClr val="8CCFCB"/>
            </a:solidFill>
            <a:prstDash val="dash"/>
          </a:ln>
        </p:spPr>
      </p:sp>
      <p:sp>
        <p:nvSpPr>
          <p:cNvPr id="16" name="Shape 13"/>
          <p:cNvSpPr/>
          <p:nvPr/>
        </p:nvSpPr>
        <p:spPr>
          <a:xfrm>
            <a:off x="5276088" y="3200400"/>
            <a:ext cx="1645920" cy="1645920"/>
          </a:xfrm>
          <a:prstGeom prst="ellipse">
            <a:avLst/>
          </a:prstGeom>
          <a:solidFill>
            <a:srgbClr val="0B6E73"/>
          </a:solidFill>
          <a:ln w="12700">
            <a:solidFill>
              <a:srgbClr val="0B6E73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pic>
        <p:nvPicPr>
          <p:cNvPr id="1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3016" y="3401568"/>
            <a:ext cx="512064" cy="512064"/>
          </a:xfrm>
          <a:prstGeom prst="rect">
            <a:avLst/>
          </a:prstGeom>
        </p:spPr>
      </p:pic>
      <p:sp>
        <p:nvSpPr>
          <p:cNvPr id="18" name="Text 14"/>
          <p:cNvSpPr txBox="1"/>
          <p:nvPr/>
        </p:nvSpPr>
        <p:spPr>
          <a:xfrm>
            <a:off x="5276088" y="3977640"/>
            <a:ext cx="1645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</a:t>
            </a:r>
            <a:endParaRPr lang="en-US" sz="1700" dirty="0"/>
          </a:p>
        </p:txBody>
      </p:sp>
      <p:sp>
        <p:nvSpPr>
          <p:cNvPr id="19" name="Shape 15"/>
          <p:cNvSpPr/>
          <p:nvPr/>
        </p:nvSpPr>
        <p:spPr>
          <a:xfrm>
            <a:off x="5230368" y="2185416"/>
            <a:ext cx="1737360" cy="475488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solidFill>
              <a:srgbClr val="8CCFCB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20" name="Text 16"/>
          <p:cNvSpPr txBox="1"/>
          <p:nvPr/>
        </p:nvSpPr>
        <p:spPr>
          <a:xfrm>
            <a:off x="5230368" y="2185416"/>
            <a:ext cx="17373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icp-scorer</a:t>
            </a:r>
            <a:endParaRPr lang="en-US" sz="1150" dirty="0"/>
          </a:p>
        </p:txBody>
      </p:sp>
      <p:sp>
        <p:nvSpPr>
          <p:cNvPr id="21" name="Shape 17"/>
          <p:cNvSpPr/>
          <p:nvPr/>
        </p:nvSpPr>
        <p:spPr>
          <a:xfrm>
            <a:off x="7129692" y="2654104"/>
            <a:ext cx="1737360" cy="475488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solidFill>
              <a:srgbClr val="8CCFCB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22" name="Text 18"/>
          <p:cNvSpPr txBox="1"/>
          <p:nvPr/>
        </p:nvSpPr>
        <p:spPr>
          <a:xfrm>
            <a:off x="7129692" y="2654104"/>
            <a:ext cx="17373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lead-researcher</a:t>
            </a:r>
            <a:endParaRPr lang="en-US" sz="1150" dirty="0"/>
          </a:p>
        </p:txBody>
      </p:sp>
      <p:sp>
        <p:nvSpPr>
          <p:cNvPr id="23" name="Shape 19"/>
          <p:cNvSpPr/>
          <p:nvPr/>
        </p:nvSpPr>
        <p:spPr>
          <a:xfrm>
            <a:off x="7916418" y="3785616"/>
            <a:ext cx="1737360" cy="475488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solidFill>
              <a:srgbClr val="8CCFCB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24" name="Text 20"/>
          <p:cNvSpPr txBox="1"/>
          <p:nvPr/>
        </p:nvSpPr>
        <p:spPr>
          <a:xfrm>
            <a:off x="7916418" y="3785616"/>
            <a:ext cx="17373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cold-copy</a:t>
            </a:r>
            <a:endParaRPr lang="en-US" sz="1150" dirty="0"/>
          </a:p>
        </p:txBody>
      </p:sp>
      <p:sp>
        <p:nvSpPr>
          <p:cNvPr id="25" name="Shape 21"/>
          <p:cNvSpPr/>
          <p:nvPr/>
        </p:nvSpPr>
        <p:spPr>
          <a:xfrm>
            <a:off x="7129692" y="4917128"/>
            <a:ext cx="1737360" cy="475488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solidFill>
              <a:srgbClr val="8CCFCB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26" name="Text 22"/>
          <p:cNvSpPr txBox="1"/>
          <p:nvPr/>
        </p:nvSpPr>
        <p:spPr>
          <a:xfrm>
            <a:off x="7129692" y="4917128"/>
            <a:ext cx="17373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list-hygiene</a:t>
            </a:r>
            <a:endParaRPr lang="en-US" sz="1150" dirty="0"/>
          </a:p>
        </p:txBody>
      </p:sp>
      <p:sp>
        <p:nvSpPr>
          <p:cNvPr id="27" name="Shape 23"/>
          <p:cNvSpPr/>
          <p:nvPr/>
        </p:nvSpPr>
        <p:spPr>
          <a:xfrm>
            <a:off x="5230368" y="5385816"/>
            <a:ext cx="1737360" cy="475488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solidFill>
              <a:srgbClr val="8CCFCB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28" name="Text 24"/>
          <p:cNvSpPr txBox="1"/>
          <p:nvPr/>
        </p:nvSpPr>
        <p:spPr>
          <a:xfrm>
            <a:off x="5230368" y="5385816"/>
            <a:ext cx="17373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reply-desk</a:t>
            </a:r>
            <a:endParaRPr lang="en-US" sz="1150" dirty="0"/>
          </a:p>
        </p:txBody>
      </p:sp>
      <p:sp>
        <p:nvSpPr>
          <p:cNvPr id="29" name="Shape 25"/>
          <p:cNvSpPr/>
          <p:nvPr/>
        </p:nvSpPr>
        <p:spPr>
          <a:xfrm>
            <a:off x="3331044" y="4917128"/>
            <a:ext cx="1737360" cy="475488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solidFill>
              <a:srgbClr val="8CCFCB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30" name="Text 26"/>
          <p:cNvSpPr txBox="1"/>
          <p:nvPr/>
        </p:nvSpPr>
        <p:spPr>
          <a:xfrm>
            <a:off x="3331044" y="4917128"/>
            <a:ext cx="17373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meeting-brief</a:t>
            </a:r>
            <a:endParaRPr lang="en-US" sz="1150" dirty="0"/>
          </a:p>
        </p:txBody>
      </p:sp>
      <p:sp>
        <p:nvSpPr>
          <p:cNvPr id="31" name="Shape 27"/>
          <p:cNvSpPr/>
          <p:nvPr/>
        </p:nvSpPr>
        <p:spPr>
          <a:xfrm>
            <a:off x="2544318" y="3785616"/>
            <a:ext cx="1737360" cy="475488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solidFill>
              <a:srgbClr val="8CCFCB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32" name="Text 28"/>
          <p:cNvSpPr txBox="1"/>
          <p:nvPr/>
        </p:nvSpPr>
        <p:spPr>
          <a:xfrm>
            <a:off x="2544318" y="3785616"/>
            <a:ext cx="17373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scope-builder</a:t>
            </a:r>
            <a:endParaRPr lang="en-US" sz="1150" dirty="0"/>
          </a:p>
        </p:txBody>
      </p:sp>
      <p:sp>
        <p:nvSpPr>
          <p:cNvPr id="33" name="Shape 29"/>
          <p:cNvSpPr/>
          <p:nvPr/>
        </p:nvSpPr>
        <p:spPr>
          <a:xfrm>
            <a:off x="3331044" y="2654104"/>
            <a:ext cx="1737360" cy="475488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solidFill>
              <a:srgbClr val="8CCFCB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34" name="Text 30"/>
          <p:cNvSpPr txBox="1"/>
          <p:nvPr/>
        </p:nvSpPr>
        <p:spPr>
          <a:xfrm>
            <a:off x="3331044" y="2654104"/>
            <a:ext cx="17373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deliverability-watch</a:t>
            </a:r>
            <a:endParaRPr lang="en-US" sz="1150" dirty="0"/>
          </a:p>
        </p:txBody>
      </p:sp>
      <p:sp>
        <p:nvSpPr>
          <p:cNvPr id="35" name="Text 31"/>
          <p:cNvSpPr txBox="1"/>
          <p:nvPr/>
        </p:nvSpPr>
        <p:spPr>
          <a:xfrm>
            <a:off x="548640" y="2011680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CONNECTORS</a:t>
            </a:r>
            <a:endParaRPr lang="en-US" sz="1100" dirty="0"/>
          </a:p>
        </p:txBody>
      </p:sp>
      <p:sp>
        <p:nvSpPr>
          <p:cNvPr id="36" name="Shape 32"/>
          <p:cNvSpPr/>
          <p:nvPr/>
        </p:nvSpPr>
        <p:spPr>
          <a:xfrm>
            <a:off x="548640" y="2331720"/>
            <a:ext cx="1920240" cy="530352"/>
          </a:xfrm>
          <a:prstGeom prst="roundRect">
            <a:avLst>
              <a:gd name="adj" fmla="val 13793"/>
            </a:avLst>
          </a:prstGeom>
          <a:solidFill>
            <a:srgbClr val="DDF0EF"/>
          </a:solidFill>
          <a:ln w="9525">
            <a:solidFill>
              <a:srgbClr val="DDF0EF"/>
            </a:solidFill>
            <a:prstDash val="solid"/>
          </a:ln>
        </p:spPr>
      </p:sp>
      <p:sp>
        <p:nvSpPr>
          <p:cNvPr id="37" name="Text 33"/>
          <p:cNvSpPr txBox="1"/>
          <p:nvPr/>
        </p:nvSpPr>
        <p:spPr>
          <a:xfrm>
            <a:off x="548640" y="2331720"/>
            <a:ext cx="1920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Apollo</a:t>
            </a:r>
            <a:endParaRPr lang="en-US" sz="1300" dirty="0"/>
          </a:p>
        </p:txBody>
      </p:sp>
      <p:sp>
        <p:nvSpPr>
          <p:cNvPr id="38" name="Shape 34"/>
          <p:cNvSpPr/>
          <p:nvPr/>
        </p:nvSpPr>
        <p:spPr>
          <a:xfrm>
            <a:off x="548640" y="2990088"/>
            <a:ext cx="1920240" cy="530352"/>
          </a:xfrm>
          <a:prstGeom prst="roundRect">
            <a:avLst>
              <a:gd name="adj" fmla="val 13793"/>
            </a:avLst>
          </a:prstGeom>
          <a:solidFill>
            <a:srgbClr val="DDF0EF"/>
          </a:solidFill>
          <a:ln w="9525">
            <a:solidFill>
              <a:srgbClr val="DDF0EF"/>
            </a:solidFill>
            <a:prstDash val="solid"/>
          </a:ln>
        </p:spPr>
      </p:sp>
      <p:sp>
        <p:nvSpPr>
          <p:cNvPr id="39" name="Text 35"/>
          <p:cNvSpPr txBox="1"/>
          <p:nvPr/>
        </p:nvSpPr>
        <p:spPr>
          <a:xfrm>
            <a:off x="548640" y="2990088"/>
            <a:ext cx="1920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PlusVibe MCP</a:t>
            </a:r>
            <a:endParaRPr lang="en-US" sz="1300" dirty="0"/>
          </a:p>
        </p:txBody>
      </p:sp>
      <p:sp>
        <p:nvSpPr>
          <p:cNvPr id="40" name="Shape 36"/>
          <p:cNvSpPr/>
          <p:nvPr/>
        </p:nvSpPr>
        <p:spPr>
          <a:xfrm>
            <a:off x="548640" y="3648456"/>
            <a:ext cx="1920240" cy="530352"/>
          </a:xfrm>
          <a:prstGeom prst="roundRect">
            <a:avLst>
              <a:gd name="adj" fmla="val 13793"/>
            </a:avLst>
          </a:prstGeom>
          <a:solidFill>
            <a:srgbClr val="DDF0EF"/>
          </a:solidFill>
          <a:ln w="9525">
            <a:solidFill>
              <a:srgbClr val="DDF0EF"/>
            </a:solidFill>
            <a:prstDash val="solid"/>
          </a:ln>
        </p:spPr>
      </p:sp>
      <p:sp>
        <p:nvSpPr>
          <p:cNvPr id="41" name="Text 37"/>
          <p:cNvSpPr txBox="1"/>
          <p:nvPr/>
        </p:nvSpPr>
        <p:spPr>
          <a:xfrm>
            <a:off x="548640" y="3648456"/>
            <a:ext cx="1920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Apify</a:t>
            </a:r>
            <a:endParaRPr lang="en-US" sz="1300" dirty="0"/>
          </a:p>
        </p:txBody>
      </p:sp>
      <p:sp>
        <p:nvSpPr>
          <p:cNvPr id="42" name="Shape 38"/>
          <p:cNvSpPr/>
          <p:nvPr/>
        </p:nvSpPr>
        <p:spPr>
          <a:xfrm>
            <a:off x="548640" y="4306824"/>
            <a:ext cx="1920240" cy="530352"/>
          </a:xfrm>
          <a:prstGeom prst="roundRect">
            <a:avLst>
              <a:gd name="adj" fmla="val 13793"/>
            </a:avLst>
          </a:prstGeom>
          <a:solidFill>
            <a:srgbClr val="DDF0EF"/>
          </a:solidFill>
          <a:ln w="9525">
            <a:solidFill>
              <a:srgbClr val="DDF0EF"/>
            </a:solidFill>
            <a:prstDash val="solid"/>
          </a:ln>
        </p:spPr>
      </p:sp>
      <p:sp>
        <p:nvSpPr>
          <p:cNvPr id="43" name="Text 39"/>
          <p:cNvSpPr txBox="1"/>
          <p:nvPr/>
        </p:nvSpPr>
        <p:spPr>
          <a:xfrm>
            <a:off x="548640" y="4306824"/>
            <a:ext cx="1920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HubSpot</a:t>
            </a:r>
            <a:endParaRPr lang="en-US" sz="1300" dirty="0"/>
          </a:p>
        </p:txBody>
      </p:sp>
      <p:sp>
        <p:nvSpPr>
          <p:cNvPr id="44" name="Shape 40"/>
          <p:cNvSpPr/>
          <p:nvPr/>
        </p:nvSpPr>
        <p:spPr>
          <a:xfrm>
            <a:off x="548640" y="4965192"/>
            <a:ext cx="1920240" cy="530352"/>
          </a:xfrm>
          <a:prstGeom prst="roundRect">
            <a:avLst>
              <a:gd name="adj" fmla="val 13793"/>
            </a:avLst>
          </a:prstGeom>
          <a:solidFill>
            <a:srgbClr val="DDF0EF"/>
          </a:solidFill>
          <a:ln w="9525">
            <a:solidFill>
              <a:srgbClr val="DDF0EF"/>
            </a:solidFill>
            <a:prstDash val="solid"/>
          </a:ln>
        </p:spPr>
      </p:sp>
      <p:sp>
        <p:nvSpPr>
          <p:cNvPr id="45" name="Text 41"/>
          <p:cNvSpPr txBox="1"/>
          <p:nvPr/>
        </p:nvSpPr>
        <p:spPr>
          <a:xfrm>
            <a:off x="548640" y="4965192"/>
            <a:ext cx="1920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Slack</a:t>
            </a:r>
            <a:endParaRPr lang="en-US" sz="1300" dirty="0"/>
          </a:p>
        </p:txBody>
      </p:sp>
      <p:sp>
        <p:nvSpPr>
          <p:cNvPr id="46" name="Text 42"/>
          <p:cNvSpPr txBox="1"/>
          <p:nvPr/>
        </p:nvSpPr>
        <p:spPr>
          <a:xfrm>
            <a:off x="9692640" y="2011680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D98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SCHEDULED</a:t>
            </a:r>
            <a:endParaRPr lang="en-US" sz="1100" dirty="0"/>
          </a:p>
        </p:txBody>
      </p:sp>
      <p:sp>
        <p:nvSpPr>
          <p:cNvPr id="47" name="Shape 43"/>
          <p:cNvSpPr/>
          <p:nvPr/>
        </p:nvSpPr>
        <p:spPr>
          <a:xfrm>
            <a:off x="9692640" y="2331720"/>
            <a:ext cx="1920240" cy="530352"/>
          </a:xfrm>
          <a:prstGeom prst="roundRect">
            <a:avLst>
              <a:gd name="adj" fmla="val 13793"/>
            </a:avLst>
          </a:prstGeom>
          <a:solidFill>
            <a:srgbClr val="FBEFD9"/>
          </a:solidFill>
          <a:ln w="9525">
            <a:solidFill>
              <a:srgbClr val="FBEFD9"/>
            </a:solidFill>
            <a:prstDash val="solid"/>
          </a:ln>
        </p:spPr>
      </p:sp>
      <p:sp>
        <p:nvSpPr>
          <p:cNvPr id="48" name="Text 44"/>
          <p:cNvSpPr txBox="1"/>
          <p:nvPr/>
        </p:nvSpPr>
        <p:spPr>
          <a:xfrm>
            <a:off x="9784080" y="2350008"/>
            <a:ext cx="1737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b="1" dirty="0">
                <a:solidFill>
                  <a:srgbClr val="D98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07:00 daily</a:t>
            </a:r>
            <a:endParaRPr lang="en-US" sz="1000" dirty="0"/>
          </a:p>
        </p:txBody>
      </p:sp>
      <p:sp>
        <p:nvSpPr>
          <p:cNvPr id="49" name="Text 45"/>
          <p:cNvSpPr txBox="1"/>
          <p:nvPr/>
        </p:nvSpPr>
        <p:spPr>
          <a:xfrm>
            <a:off x="9784080" y="2587752"/>
            <a:ext cx="1737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Health report</a:t>
            </a:r>
            <a:endParaRPr lang="en-US" sz="1200" dirty="0"/>
          </a:p>
        </p:txBody>
      </p:sp>
      <p:sp>
        <p:nvSpPr>
          <p:cNvPr id="50" name="Shape 46"/>
          <p:cNvSpPr/>
          <p:nvPr/>
        </p:nvSpPr>
        <p:spPr>
          <a:xfrm>
            <a:off x="9692640" y="2990088"/>
            <a:ext cx="1920240" cy="530352"/>
          </a:xfrm>
          <a:prstGeom prst="roundRect">
            <a:avLst>
              <a:gd name="adj" fmla="val 13793"/>
            </a:avLst>
          </a:prstGeom>
          <a:solidFill>
            <a:srgbClr val="FBEFD9"/>
          </a:solidFill>
          <a:ln w="9525">
            <a:solidFill>
              <a:srgbClr val="FBEFD9"/>
            </a:solidFill>
            <a:prstDash val="solid"/>
          </a:ln>
        </p:spPr>
      </p:sp>
      <p:sp>
        <p:nvSpPr>
          <p:cNvPr id="51" name="Text 47"/>
          <p:cNvSpPr txBox="1"/>
          <p:nvPr/>
        </p:nvSpPr>
        <p:spPr>
          <a:xfrm>
            <a:off x="9784080" y="3008376"/>
            <a:ext cx="1737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b="1" dirty="0">
                <a:solidFill>
                  <a:srgbClr val="D98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08:00 daily</a:t>
            </a:r>
            <a:endParaRPr lang="en-US" sz="1000" dirty="0"/>
          </a:p>
        </p:txBody>
      </p:sp>
      <p:sp>
        <p:nvSpPr>
          <p:cNvPr id="52" name="Text 48"/>
          <p:cNvSpPr txBox="1"/>
          <p:nvPr/>
        </p:nvSpPr>
        <p:spPr>
          <a:xfrm>
            <a:off x="9784080" y="3246120"/>
            <a:ext cx="1737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 batch</a:t>
            </a:r>
            <a:endParaRPr lang="en-US" sz="1200" dirty="0"/>
          </a:p>
        </p:txBody>
      </p:sp>
      <p:sp>
        <p:nvSpPr>
          <p:cNvPr id="53" name="Shape 49"/>
          <p:cNvSpPr/>
          <p:nvPr/>
        </p:nvSpPr>
        <p:spPr>
          <a:xfrm>
            <a:off x="9692640" y="3648456"/>
            <a:ext cx="1920240" cy="530352"/>
          </a:xfrm>
          <a:prstGeom prst="roundRect">
            <a:avLst>
              <a:gd name="adj" fmla="val 13793"/>
            </a:avLst>
          </a:prstGeom>
          <a:solidFill>
            <a:srgbClr val="FBEFD9"/>
          </a:solidFill>
          <a:ln w="9525">
            <a:solidFill>
              <a:srgbClr val="FBEFD9"/>
            </a:solidFill>
            <a:prstDash val="solid"/>
          </a:ln>
        </p:spPr>
      </p:sp>
      <p:sp>
        <p:nvSpPr>
          <p:cNvPr id="54" name="Text 50"/>
          <p:cNvSpPr txBox="1"/>
          <p:nvPr/>
        </p:nvSpPr>
        <p:spPr>
          <a:xfrm>
            <a:off x="9784080" y="3666744"/>
            <a:ext cx="1737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b="1" dirty="0">
                <a:solidFill>
                  <a:srgbClr val="D98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2x daily</a:t>
            </a:r>
            <a:endParaRPr lang="en-US" sz="1000" dirty="0"/>
          </a:p>
        </p:txBody>
      </p:sp>
      <p:sp>
        <p:nvSpPr>
          <p:cNvPr id="55" name="Text 51"/>
          <p:cNvSpPr txBox="1"/>
          <p:nvPr/>
        </p:nvSpPr>
        <p:spPr>
          <a:xfrm>
            <a:off x="9784080" y="3904488"/>
            <a:ext cx="1737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Reply digest</a:t>
            </a:r>
            <a:endParaRPr lang="en-US" sz="1200" dirty="0"/>
          </a:p>
        </p:txBody>
      </p:sp>
      <p:sp>
        <p:nvSpPr>
          <p:cNvPr id="56" name="Shape 52"/>
          <p:cNvSpPr/>
          <p:nvPr/>
        </p:nvSpPr>
        <p:spPr>
          <a:xfrm>
            <a:off x="9692640" y="4306824"/>
            <a:ext cx="1920240" cy="530352"/>
          </a:xfrm>
          <a:prstGeom prst="roundRect">
            <a:avLst>
              <a:gd name="adj" fmla="val 13793"/>
            </a:avLst>
          </a:prstGeom>
          <a:solidFill>
            <a:srgbClr val="FBEFD9"/>
          </a:solidFill>
          <a:ln w="9525">
            <a:solidFill>
              <a:srgbClr val="FBEFD9"/>
            </a:solidFill>
            <a:prstDash val="solid"/>
          </a:ln>
        </p:spPr>
      </p:sp>
      <p:sp>
        <p:nvSpPr>
          <p:cNvPr id="57" name="Text 53"/>
          <p:cNvSpPr txBox="1"/>
          <p:nvPr/>
        </p:nvSpPr>
        <p:spPr>
          <a:xfrm>
            <a:off x="9784080" y="4325112"/>
            <a:ext cx="1737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b="1" dirty="0">
                <a:solidFill>
                  <a:srgbClr val="D98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Monday</a:t>
            </a:r>
            <a:endParaRPr lang="en-US" sz="1000" dirty="0"/>
          </a:p>
        </p:txBody>
      </p:sp>
      <p:sp>
        <p:nvSpPr>
          <p:cNvPr id="58" name="Text 54"/>
          <p:cNvSpPr txBox="1"/>
          <p:nvPr/>
        </p:nvSpPr>
        <p:spPr>
          <a:xfrm>
            <a:off x="9784080" y="4562856"/>
            <a:ext cx="1737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Campaign review</a:t>
            </a:r>
            <a:endParaRPr lang="en-US" sz="1200" dirty="0"/>
          </a:p>
        </p:txBody>
      </p:sp>
      <p:sp>
        <p:nvSpPr>
          <p:cNvPr id="59" name="Shape 55"/>
          <p:cNvSpPr/>
          <p:nvPr/>
        </p:nvSpPr>
        <p:spPr>
          <a:xfrm>
            <a:off x="9692640" y="4965192"/>
            <a:ext cx="1920240" cy="530352"/>
          </a:xfrm>
          <a:prstGeom prst="roundRect">
            <a:avLst>
              <a:gd name="adj" fmla="val 13793"/>
            </a:avLst>
          </a:prstGeom>
          <a:solidFill>
            <a:srgbClr val="FBEFD9"/>
          </a:solidFill>
          <a:ln w="9525">
            <a:solidFill>
              <a:srgbClr val="FBEFD9"/>
            </a:solidFill>
            <a:prstDash val="solid"/>
          </a:ln>
        </p:spPr>
      </p:sp>
      <p:sp>
        <p:nvSpPr>
          <p:cNvPr id="60" name="Text 56"/>
          <p:cNvSpPr txBox="1"/>
          <p:nvPr/>
        </p:nvSpPr>
        <p:spPr>
          <a:xfrm>
            <a:off x="9784080" y="4983480"/>
            <a:ext cx="1737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b="1" dirty="0">
                <a:solidFill>
                  <a:srgbClr val="D98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</a:t>
            </a:r>
            <a:endParaRPr lang="en-US" sz="1000" dirty="0"/>
          </a:p>
        </p:txBody>
      </p:sp>
      <p:sp>
        <p:nvSpPr>
          <p:cNvPr id="61" name="Text 57"/>
          <p:cNvSpPr txBox="1"/>
          <p:nvPr/>
        </p:nvSpPr>
        <p:spPr>
          <a:xfrm>
            <a:off x="9784080" y="5221224"/>
            <a:ext cx="1737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ICP refresh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c/public/assets/ability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26319" y="384048"/>
            <a:ext cx="1316736" cy="329184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48640" y="3474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GOAL</a:t>
            </a:r>
            <a:endParaRPr lang="en-US" sz="1100" dirty="0"/>
          </a:p>
        </p:txBody>
      </p:sp>
      <p:sp>
        <p:nvSpPr>
          <p:cNvPr id="4" name="Text 1"/>
          <p:cNvSpPr txBox="1"/>
          <p:nvPr/>
        </p:nvSpPr>
        <p:spPr>
          <a:xfrm>
            <a:off x="548640" y="621792"/>
            <a:ext cx="9692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1,000 emails a day produces</a:t>
            </a:r>
            <a:endParaRPr lang="en-US" sz="3000" dirty="0"/>
          </a:p>
        </p:txBody>
      </p:sp>
      <p:sp>
        <p:nvSpPr>
          <p:cNvPr id="5" name="Text 2"/>
          <p:cNvSpPr txBox="1"/>
          <p:nvPr/>
        </p:nvSpPr>
        <p:spPr>
          <a:xfrm>
            <a:off x="548640" y="1298448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Planning math per business day and per month. Reply and meeting figures are assumptions to replace with real data after 5,000 sends.</a:t>
            </a:r>
            <a:endParaRPr lang="en-US" sz="1400" dirty="0"/>
          </a:p>
        </p:txBody>
      </p:sp>
      <p:sp>
        <p:nvSpPr>
          <p:cNvPr id="6" name="Text 3"/>
          <p:cNvSpPr txBox="1"/>
          <p:nvPr/>
        </p:nvSpPr>
        <p:spPr>
          <a:xfrm>
            <a:off x="548640" y="6419088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Ability  |  Email Outreach Engine</a:t>
            </a:r>
            <a:endParaRPr lang="en-US" sz="900" dirty="0"/>
          </a:p>
        </p:txBody>
      </p:sp>
      <p:sp>
        <p:nvSpPr>
          <p:cNvPr id="7" name="Text 4"/>
          <p:cNvSpPr txBox="1"/>
          <p:nvPr/>
        </p:nvSpPr>
        <p:spPr>
          <a:xfrm>
            <a:off x="11185855" y="6419088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552298" y="1965960"/>
            <a:ext cx="6576365" cy="713232"/>
          </a:xfrm>
          <a:prstGeom prst="roundRect">
            <a:avLst>
              <a:gd name="adj" fmla="val 12821"/>
            </a:avLst>
          </a:prstGeom>
          <a:solidFill>
            <a:srgbClr val="0B6E73"/>
          </a:solidFill>
          <a:ln w="12700">
            <a:solidFill>
              <a:srgbClr val="0B6E73"/>
            </a:solidFill>
            <a:prstDash val="solid"/>
          </a:ln>
        </p:spPr>
      </p:sp>
      <p:sp>
        <p:nvSpPr>
          <p:cNvPr id="9" name="Text 6"/>
          <p:cNvSpPr txBox="1"/>
          <p:nvPr/>
        </p:nvSpPr>
        <p:spPr>
          <a:xfrm>
            <a:off x="552298" y="2011680"/>
            <a:ext cx="6576365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1,008</a:t>
            </a:r>
            <a:endParaRPr lang="en-US" sz="2200" dirty="0"/>
          </a:p>
        </p:txBody>
      </p:sp>
      <p:sp>
        <p:nvSpPr>
          <p:cNvPr id="10" name="Text 7"/>
          <p:cNvSpPr txBox="1"/>
          <p:nvPr/>
        </p:nvSpPr>
        <p:spPr>
          <a:xfrm>
            <a:off x="552298" y="2377440"/>
            <a:ext cx="657636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emails sent per day</a:t>
            </a:r>
            <a:endParaRPr lang="en-US" sz="1100" dirty="0"/>
          </a:p>
        </p:txBody>
      </p:sp>
      <p:sp>
        <p:nvSpPr>
          <p:cNvPr id="11" name="Text 8"/>
          <p:cNvSpPr txBox="1"/>
          <p:nvPr/>
        </p:nvSpPr>
        <p:spPr>
          <a:xfrm>
            <a:off x="7589520" y="2167128"/>
            <a:ext cx="4023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36 live inboxes x 28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7220102" y="2322576"/>
            <a:ext cx="277978" cy="0"/>
          </a:xfrm>
          <a:prstGeom prst="line">
            <a:avLst/>
          </a:prstGeom>
          <a:noFill/>
          <a:ln w="12700">
            <a:solidFill>
              <a:srgbClr val="DCE4EA"/>
            </a:solidFill>
            <a:prstDash val="dash"/>
          </a:ln>
        </p:spPr>
      </p:sp>
      <p:sp>
        <p:nvSpPr>
          <p:cNvPr id="13" name="Shape 10"/>
          <p:cNvSpPr/>
          <p:nvPr/>
        </p:nvSpPr>
        <p:spPr>
          <a:xfrm>
            <a:off x="1062533" y="2816352"/>
            <a:ext cx="5555894" cy="713232"/>
          </a:xfrm>
          <a:prstGeom prst="roundRect">
            <a:avLst>
              <a:gd name="adj" fmla="val 12821"/>
            </a:avLst>
          </a:prstGeom>
          <a:solidFill>
            <a:srgbClr val="2A8286"/>
          </a:solidFill>
          <a:ln w="12700">
            <a:solidFill>
              <a:srgbClr val="2A8286"/>
            </a:solidFill>
            <a:prstDash val="solid"/>
          </a:ln>
        </p:spPr>
      </p:sp>
      <p:sp>
        <p:nvSpPr>
          <p:cNvPr id="14" name="Text 11"/>
          <p:cNvSpPr txBox="1"/>
          <p:nvPr/>
        </p:nvSpPr>
        <p:spPr>
          <a:xfrm>
            <a:off x="1062533" y="2862072"/>
            <a:ext cx="555589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~385</a:t>
            </a:r>
            <a:endParaRPr lang="en-US" sz="2200" dirty="0"/>
          </a:p>
        </p:txBody>
      </p:sp>
      <p:sp>
        <p:nvSpPr>
          <p:cNvPr id="15" name="Text 12"/>
          <p:cNvSpPr txBox="1"/>
          <p:nvPr/>
        </p:nvSpPr>
        <p:spPr>
          <a:xfrm>
            <a:off x="1062533" y="3227832"/>
            <a:ext cx="555589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leads contacted per day</a:t>
            </a:r>
            <a:endParaRPr lang="en-US" sz="1100" dirty="0"/>
          </a:p>
        </p:txBody>
      </p:sp>
      <p:sp>
        <p:nvSpPr>
          <p:cNvPr id="16" name="Text 13"/>
          <p:cNvSpPr txBox="1"/>
          <p:nvPr/>
        </p:nvSpPr>
        <p:spPr>
          <a:xfrm>
            <a:off x="7589520" y="3017520"/>
            <a:ext cx="4023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4-step sequence, ~2.6 sends per lead</a:t>
            </a:r>
            <a:endParaRPr lang="en-US" sz="1300" dirty="0"/>
          </a:p>
        </p:txBody>
      </p:sp>
      <p:sp>
        <p:nvSpPr>
          <p:cNvPr id="17" name="Shape 14"/>
          <p:cNvSpPr/>
          <p:nvPr/>
        </p:nvSpPr>
        <p:spPr>
          <a:xfrm>
            <a:off x="6709867" y="3172968"/>
            <a:ext cx="788213" cy="0"/>
          </a:xfrm>
          <a:prstGeom prst="line">
            <a:avLst/>
          </a:prstGeom>
          <a:noFill/>
          <a:ln w="12700">
            <a:solidFill>
              <a:srgbClr val="DCE4EA"/>
            </a:solidFill>
            <a:prstDash val="dash"/>
          </a:ln>
        </p:spPr>
      </p:sp>
      <p:sp>
        <p:nvSpPr>
          <p:cNvPr id="18" name="Shape 15"/>
          <p:cNvSpPr/>
          <p:nvPr/>
        </p:nvSpPr>
        <p:spPr>
          <a:xfrm>
            <a:off x="1572768" y="3666744"/>
            <a:ext cx="4535424" cy="713232"/>
          </a:xfrm>
          <a:prstGeom prst="roundRect">
            <a:avLst>
              <a:gd name="adj" fmla="val 12821"/>
            </a:avLst>
          </a:prstGeom>
          <a:solidFill>
            <a:srgbClr val="4B979A"/>
          </a:solidFill>
          <a:ln w="12700">
            <a:solidFill>
              <a:srgbClr val="4B979A"/>
            </a:solidFill>
            <a:prstDash val="solid"/>
          </a:ln>
        </p:spPr>
      </p:sp>
      <p:sp>
        <p:nvSpPr>
          <p:cNvPr id="19" name="Text 16"/>
          <p:cNvSpPr txBox="1"/>
          <p:nvPr/>
        </p:nvSpPr>
        <p:spPr>
          <a:xfrm>
            <a:off x="1572768" y="3712464"/>
            <a:ext cx="45354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~8,500</a:t>
            </a:r>
            <a:endParaRPr lang="en-US" sz="2200" dirty="0"/>
          </a:p>
        </p:txBody>
      </p:sp>
      <p:sp>
        <p:nvSpPr>
          <p:cNvPr id="20" name="Text 17"/>
          <p:cNvSpPr txBox="1"/>
          <p:nvPr/>
        </p:nvSpPr>
        <p:spPr>
          <a:xfrm>
            <a:off x="1572768" y="4078224"/>
            <a:ext cx="45354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verified leads per month</a:t>
            </a:r>
            <a:endParaRPr lang="en-US" sz="1100" dirty="0"/>
          </a:p>
        </p:txBody>
      </p:sp>
      <p:sp>
        <p:nvSpPr>
          <p:cNvPr id="21" name="Text 18"/>
          <p:cNvSpPr txBox="1"/>
          <p:nvPr/>
        </p:nvSpPr>
        <p:spPr>
          <a:xfrm>
            <a:off x="7589520" y="3867912"/>
            <a:ext cx="4023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pull ~12,000 raw, ~70% pass</a:t>
            </a:r>
            <a:endParaRPr lang="en-US" sz="1300" dirty="0"/>
          </a:p>
        </p:txBody>
      </p:sp>
      <p:sp>
        <p:nvSpPr>
          <p:cNvPr id="22" name="Shape 19"/>
          <p:cNvSpPr/>
          <p:nvPr/>
        </p:nvSpPr>
        <p:spPr>
          <a:xfrm>
            <a:off x="6199632" y="4023360"/>
            <a:ext cx="1298448" cy="0"/>
          </a:xfrm>
          <a:prstGeom prst="line">
            <a:avLst/>
          </a:prstGeom>
          <a:noFill/>
          <a:ln w="12700">
            <a:solidFill>
              <a:srgbClr val="DCE4EA"/>
            </a:solidFill>
            <a:prstDash val="dash"/>
          </a:ln>
        </p:spPr>
      </p:sp>
      <p:sp>
        <p:nvSpPr>
          <p:cNvPr id="23" name="Shape 20"/>
          <p:cNvSpPr/>
          <p:nvPr/>
        </p:nvSpPr>
        <p:spPr>
          <a:xfrm>
            <a:off x="2083003" y="4517136"/>
            <a:ext cx="3514954" cy="713232"/>
          </a:xfrm>
          <a:prstGeom prst="roundRect">
            <a:avLst>
              <a:gd name="adj" fmla="val 12821"/>
            </a:avLst>
          </a:prstGeom>
          <a:solidFill>
            <a:srgbClr val="6FAEB0"/>
          </a:solidFill>
          <a:ln w="12700">
            <a:solidFill>
              <a:srgbClr val="6FAEB0"/>
            </a:solidFill>
            <a:prstDash val="solid"/>
          </a:ln>
        </p:spPr>
      </p:sp>
      <p:sp>
        <p:nvSpPr>
          <p:cNvPr id="24" name="Text 21"/>
          <p:cNvSpPr txBox="1"/>
          <p:nvPr/>
        </p:nvSpPr>
        <p:spPr>
          <a:xfrm>
            <a:off x="2083003" y="4562856"/>
            <a:ext cx="351495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170 to 340</a:t>
            </a:r>
            <a:endParaRPr lang="en-US" sz="2200" dirty="0"/>
          </a:p>
        </p:txBody>
      </p:sp>
      <p:sp>
        <p:nvSpPr>
          <p:cNvPr id="25" name="Text 22"/>
          <p:cNvSpPr txBox="1"/>
          <p:nvPr/>
        </p:nvSpPr>
        <p:spPr>
          <a:xfrm>
            <a:off x="2083003" y="4928616"/>
            <a:ext cx="351495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replies per month</a:t>
            </a:r>
            <a:endParaRPr lang="en-US" sz="1100" dirty="0"/>
          </a:p>
        </p:txBody>
      </p:sp>
      <p:sp>
        <p:nvSpPr>
          <p:cNvPr id="26" name="Text 23"/>
          <p:cNvSpPr txBox="1"/>
          <p:nvPr/>
        </p:nvSpPr>
        <p:spPr>
          <a:xfrm>
            <a:off x="7589520" y="4718304"/>
            <a:ext cx="4023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2% to 4% of leads</a:t>
            </a:r>
            <a:endParaRPr lang="en-US" sz="1300" dirty="0"/>
          </a:p>
        </p:txBody>
      </p:sp>
      <p:sp>
        <p:nvSpPr>
          <p:cNvPr id="27" name="Shape 24"/>
          <p:cNvSpPr/>
          <p:nvPr/>
        </p:nvSpPr>
        <p:spPr>
          <a:xfrm>
            <a:off x="5689397" y="4873752"/>
            <a:ext cx="1808683" cy="0"/>
          </a:xfrm>
          <a:prstGeom prst="line">
            <a:avLst/>
          </a:prstGeom>
          <a:noFill/>
          <a:ln w="12700">
            <a:solidFill>
              <a:srgbClr val="DCE4EA"/>
            </a:solidFill>
            <a:prstDash val="dash"/>
          </a:ln>
        </p:spPr>
      </p:sp>
      <p:sp>
        <p:nvSpPr>
          <p:cNvPr id="28" name="Shape 25"/>
          <p:cNvSpPr/>
          <p:nvPr/>
        </p:nvSpPr>
        <p:spPr>
          <a:xfrm>
            <a:off x="2593238" y="5367528"/>
            <a:ext cx="2494483" cy="713232"/>
          </a:xfrm>
          <a:prstGeom prst="roundRect">
            <a:avLst>
              <a:gd name="adj" fmla="val 12821"/>
            </a:avLst>
          </a:prstGeom>
          <a:solidFill>
            <a:srgbClr val="98C8C9"/>
          </a:solidFill>
          <a:ln w="12700">
            <a:solidFill>
              <a:srgbClr val="98C8C9"/>
            </a:solidFill>
            <a:prstDash val="solid"/>
          </a:ln>
        </p:spPr>
      </p:sp>
      <p:sp>
        <p:nvSpPr>
          <p:cNvPr id="29" name="Text 26"/>
          <p:cNvSpPr txBox="1"/>
          <p:nvPr/>
        </p:nvSpPr>
        <p:spPr>
          <a:xfrm>
            <a:off x="2593238" y="5413248"/>
            <a:ext cx="2494483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 to 60</a:t>
            </a:r>
            <a:endParaRPr lang="en-US" sz="2200" dirty="0"/>
          </a:p>
        </p:txBody>
      </p:sp>
      <p:sp>
        <p:nvSpPr>
          <p:cNvPr id="30" name="Text 27"/>
          <p:cNvSpPr txBox="1"/>
          <p:nvPr/>
        </p:nvSpPr>
        <p:spPr>
          <a:xfrm>
            <a:off x="2593238" y="5779008"/>
            <a:ext cx="2494483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meetings per month</a:t>
            </a:r>
            <a:endParaRPr lang="en-US" sz="1100" dirty="0"/>
          </a:p>
        </p:txBody>
      </p:sp>
      <p:sp>
        <p:nvSpPr>
          <p:cNvPr id="31" name="Text 28"/>
          <p:cNvSpPr txBox="1"/>
          <p:nvPr/>
        </p:nvSpPr>
        <p:spPr>
          <a:xfrm>
            <a:off x="7589520" y="5568696"/>
            <a:ext cx="4023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20-30% positive, half book</a:t>
            </a:r>
            <a:endParaRPr lang="en-US" sz="1300" dirty="0"/>
          </a:p>
        </p:txBody>
      </p:sp>
      <p:sp>
        <p:nvSpPr>
          <p:cNvPr id="32" name="Shape 29"/>
          <p:cNvSpPr/>
          <p:nvPr/>
        </p:nvSpPr>
        <p:spPr>
          <a:xfrm>
            <a:off x="5179162" y="5724144"/>
            <a:ext cx="2318918" cy="0"/>
          </a:xfrm>
          <a:prstGeom prst="line">
            <a:avLst/>
          </a:prstGeom>
          <a:noFill/>
          <a:ln w="12700">
            <a:solidFill>
              <a:srgbClr val="DCE4EA"/>
            </a:solidFill>
            <a:prstDash val="dash"/>
          </a:ln>
        </p:spPr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c/public/assets/ability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26319" y="384048"/>
            <a:ext cx="1316736" cy="329184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48640" y="3474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 IN THE LOOP</a:t>
            </a:r>
            <a:endParaRPr lang="en-US" sz="1100" dirty="0"/>
          </a:p>
        </p:txBody>
      </p:sp>
      <p:sp>
        <p:nvSpPr>
          <p:cNvPr id="4" name="Text 1"/>
          <p:cNvSpPr txBox="1"/>
          <p:nvPr/>
        </p:nvSpPr>
        <p:spPr>
          <a:xfrm>
            <a:off x="548640" y="621792"/>
            <a:ext cx="9692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Five roles keep quality human</a:t>
            </a:r>
            <a:endParaRPr lang="en-US" sz="3000" dirty="0"/>
          </a:p>
        </p:txBody>
      </p:sp>
      <p:sp>
        <p:nvSpPr>
          <p:cNvPr id="5" name="Text 2"/>
          <p:cNvSpPr txBox="1"/>
          <p:nvPr/>
        </p:nvSpPr>
        <p:spPr>
          <a:xfrm>
            <a:off x="548640" y="1298448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drafts, people decide. Your existing team covers this without new hires.</a:t>
            </a:r>
            <a:endParaRPr lang="en-US" sz="1400" dirty="0"/>
          </a:p>
        </p:txBody>
      </p:sp>
      <p:sp>
        <p:nvSpPr>
          <p:cNvPr id="6" name="Text 3"/>
          <p:cNvSpPr txBox="1"/>
          <p:nvPr/>
        </p:nvSpPr>
        <p:spPr>
          <a:xfrm>
            <a:off x="548640" y="6419088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Ability  |  Email Outreach Engine</a:t>
            </a:r>
            <a:endParaRPr lang="en-US" sz="900" dirty="0"/>
          </a:p>
        </p:txBody>
      </p:sp>
      <p:sp>
        <p:nvSpPr>
          <p:cNvPr id="7" name="Text 4"/>
          <p:cNvSpPr txBox="1"/>
          <p:nvPr/>
        </p:nvSpPr>
        <p:spPr>
          <a:xfrm>
            <a:off x="11185855" y="6419088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548640" y="1965960"/>
            <a:ext cx="11064240" cy="73152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731520" y="2075688"/>
            <a:ext cx="512064" cy="512064"/>
          </a:xfrm>
          <a:prstGeom prst="ellipse">
            <a:avLst/>
          </a:prstGeom>
          <a:solidFill>
            <a:srgbClr val="FBEFD9"/>
          </a:solidFill>
          <a:ln w="12700">
            <a:solidFill>
              <a:srgbClr val="FBEFD9"/>
            </a:solidFill>
            <a:prstDash val="solid"/>
          </a:ln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415" y="2198583"/>
            <a:ext cx="266273" cy="266273"/>
          </a:xfrm>
          <a:prstGeom prst="rect">
            <a:avLst/>
          </a:prstGeom>
        </p:spPr>
      </p:pic>
      <p:sp>
        <p:nvSpPr>
          <p:cNvPr id="11" name="Text 7"/>
          <p:cNvSpPr txBox="1"/>
          <p:nvPr/>
        </p:nvSpPr>
        <p:spPr>
          <a:xfrm>
            <a:off x="1417320" y="1965960"/>
            <a:ext cx="29260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Outbound owner</a:t>
            </a:r>
            <a:endParaRPr lang="en-US" sz="1450" dirty="0"/>
          </a:p>
        </p:txBody>
      </p:sp>
      <p:sp>
        <p:nvSpPr>
          <p:cNvPr id="12" name="Text 8"/>
          <p:cNvSpPr txBox="1"/>
          <p:nvPr/>
        </p:nvSpPr>
        <p:spPr>
          <a:xfrm>
            <a:off x="4389120" y="1965960"/>
            <a:ext cx="2560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Management + ops lead</a:t>
            </a:r>
            <a:endParaRPr lang="en-US" sz="1200" dirty="0"/>
          </a:p>
        </p:txBody>
      </p:sp>
      <p:sp>
        <p:nvSpPr>
          <p:cNvPr id="13" name="Shape 9"/>
          <p:cNvSpPr/>
          <p:nvPr/>
        </p:nvSpPr>
        <p:spPr>
          <a:xfrm>
            <a:off x="7040880" y="2194560"/>
            <a:ext cx="1371600" cy="274320"/>
          </a:xfrm>
          <a:prstGeom prst="roundRect">
            <a:avLst>
              <a:gd name="adj" fmla="val 50000"/>
            </a:avLst>
          </a:prstGeom>
          <a:solidFill>
            <a:srgbClr val="EAF1F4"/>
          </a:solidFill>
          <a:ln w="12700">
            <a:solidFill>
              <a:srgbClr val="EAF1F4"/>
            </a:solidFill>
            <a:prstDash val="solid"/>
          </a:ln>
        </p:spPr>
      </p:sp>
      <p:sp>
        <p:nvSpPr>
          <p:cNvPr id="14" name="Text 10"/>
          <p:cNvSpPr txBox="1"/>
          <p:nvPr/>
        </p:nvSpPr>
        <p:spPr>
          <a:xfrm>
            <a:off x="7040880" y="219456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hr / day</a:t>
            </a:r>
            <a:endParaRPr lang="en-US" sz="1050" dirty="0"/>
          </a:p>
        </p:txBody>
      </p:sp>
      <p:sp>
        <p:nvSpPr>
          <p:cNvPr id="15" name="Text 11"/>
          <p:cNvSpPr txBox="1"/>
          <p:nvPr/>
        </p:nvSpPr>
        <p:spPr>
          <a:xfrm>
            <a:off x="8641080" y="1965960"/>
            <a:ext cx="28346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Approves segments and copy, owns KPIs and pauses</a:t>
            </a:r>
            <a:endParaRPr lang="en-US" sz="1150" dirty="0"/>
          </a:p>
        </p:txBody>
      </p:sp>
      <p:sp>
        <p:nvSpPr>
          <p:cNvPr id="16" name="Shape 12"/>
          <p:cNvSpPr/>
          <p:nvPr/>
        </p:nvSpPr>
        <p:spPr>
          <a:xfrm>
            <a:off x="548640" y="2816352"/>
            <a:ext cx="11064240" cy="73152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17" name="Shape 13"/>
          <p:cNvSpPr/>
          <p:nvPr/>
        </p:nvSpPr>
        <p:spPr>
          <a:xfrm>
            <a:off x="731520" y="2926080"/>
            <a:ext cx="512064" cy="512064"/>
          </a:xfrm>
          <a:prstGeom prst="ellipse">
            <a:avLst/>
          </a:prstGeom>
          <a:solidFill>
            <a:srgbClr val="FBEFD9"/>
          </a:solidFill>
          <a:ln w="12700">
            <a:solidFill>
              <a:srgbClr val="FBEFD9"/>
            </a:solidFill>
            <a:prstDash val="solid"/>
          </a:ln>
        </p:spPr>
      </p:sp>
      <p:pic>
        <p:nvPicPr>
          <p:cNvPr id="1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415" y="3048975"/>
            <a:ext cx="266273" cy="266273"/>
          </a:xfrm>
          <a:prstGeom prst="rect">
            <a:avLst/>
          </a:prstGeom>
        </p:spPr>
      </p:pic>
      <p:sp>
        <p:nvSpPr>
          <p:cNvPr id="19" name="Text 14"/>
          <p:cNvSpPr txBox="1"/>
          <p:nvPr/>
        </p:nvSpPr>
        <p:spPr>
          <a:xfrm>
            <a:off x="1417320" y="2816352"/>
            <a:ext cx="29260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and deliverability operator</a:t>
            </a:r>
            <a:endParaRPr lang="en-US" sz="1450" dirty="0"/>
          </a:p>
        </p:txBody>
      </p:sp>
      <p:sp>
        <p:nvSpPr>
          <p:cNvPr id="20" name="Text 15"/>
          <p:cNvSpPr txBox="1"/>
          <p:nvPr/>
        </p:nvSpPr>
        <p:spPr>
          <a:xfrm>
            <a:off x="4389120" y="2816352"/>
            <a:ext cx="2560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Ops, Karachi or Islamabad</a:t>
            </a:r>
            <a:endParaRPr lang="en-US" sz="1200" dirty="0"/>
          </a:p>
        </p:txBody>
      </p:sp>
      <p:sp>
        <p:nvSpPr>
          <p:cNvPr id="21" name="Shape 16"/>
          <p:cNvSpPr/>
          <p:nvPr/>
        </p:nvSpPr>
        <p:spPr>
          <a:xfrm>
            <a:off x="7040880" y="3044952"/>
            <a:ext cx="1371600" cy="274320"/>
          </a:xfrm>
          <a:prstGeom prst="roundRect">
            <a:avLst>
              <a:gd name="adj" fmla="val 50000"/>
            </a:avLst>
          </a:prstGeom>
          <a:solidFill>
            <a:srgbClr val="EAF1F4"/>
          </a:solidFill>
          <a:ln w="12700">
            <a:solidFill>
              <a:srgbClr val="EAF1F4"/>
            </a:solidFill>
            <a:prstDash val="solid"/>
          </a:ln>
        </p:spPr>
      </p:sp>
      <p:sp>
        <p:nvSpPr>
          <p:cNvPr id="22" name="Text 17"/>
          <p:cNvSpPr txBox="1"/>
          <p:nvPr/>
        </p:nvSpPr>
        <p:spPr>
          <a:xfrm>
            <a:off x="7040880" y="3044952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to 4 hrs / day</a:t>
            </a:r>
            <a:endParaRPr lang="en-US" sz="1050" dirty="0"/>
          </a:p>
        </p:txBody>
      </p:sp>
      <p:sp>
        <p:nvSpPr>
          <p:cNvPr id="23" name="Text 18"/>
          <p:cNvSpPr txBox="1"/>
          <p:nvPr/>
        </p:nvSpPr>
        <p:spPr>
          <a:xfrm>
            <a:off x="8641080" y="2816352"/>
            <a:ext cx="28346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 batch, 5% spot checks, monitoring, reserve swaps</a:t>
            </a:r>
            <a:endParaRPr lang="en-US" sz="1150" dirty="0"/>
          </a:p>
        </p:txBody>
      </p:sp>
      <p:sp>
        <p:nvSpPr>
          <p:cNvPr id="24" name="Shape 19"/>
          <p:cNvSpPr/>
          <p:nvPr/>
        </p:nvSpPr>
        <p:spPr>
          <a:xfrm>
            <a:off x="548640" y="3666744"/>
            <a:ext cx="11064240" cy="73152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25" name="Shape 20"/>
          <p:cNvSpPr/>
          <p:nvPr/>
        </p:nvSpPr>
        <p:spPr>
          <a:xfrm>
            <a:off x="731520" y="3776472"/>
            <a:ext cx="512064" cy="512064"/>
          </a:xfrm>
          <a:prstGeom prst="ellipse">
            <a:avLst/>
          </a:prstGeom>
          <a:solidFill>
            <a:srgbClr val="FBEFD9"/>
          </a:solidFill>
          <a:ln w="12700">
            <a:solidFill>
              <a:srgbClr val="FBEFD9"/>
            </a:solidFill>
            <a:prstDash val="solid"/>
          </a:ln>
        </p:spPr>
      </p:sp>
      <p:pic>
        <p:nvPicPr>
          <p:cNvPr id="2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415" y="3899367"/>
            <a:ext cx="266273" cy="266273"/>
          </a:xfrm>
          <a:prstGeom prst="rect">
            <a:avLst/>
          </a:prstGeom>
        </p:spPr>
      </p:pic>
      <p:sp>
        <p:nvSpPr>
          <p:cNvPr id="27" name="Text 21"/>
          <p:cNvSpPr txBox="1"/>
          <p:nvPr/>
        </p:nvSpPr>
        <p:spPr>
          <a:xfrm>
            <a:off x="1417320" y="3666744"/>
            <a:ext cx="29260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Reply desk (2)</a:t>
            </a:r>
            <a:endParaRPr lang="en-US" sz="1450" dirty="0"/>
          </a:p>
        </p:txBody>
      </p:sp>
      <p:sp>
        <p:nvSpPr>
          <p:cNvPr id="28" name="Text 22"/>
          <p:cNvSpPr txBox="1"/>
          <p:nvPr/>
        </p:nvSpPr>
        <p:spPr>
          <a:xfrm>
            <a:off x="4389120" y="3666744"/>
            <a:ext cx="2560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BD associates, US + GCC shifts</a:t>
            </a:r>
            <a:endParaRPr lang="en-US" sz="1200" dirty="0"/>
          </a:p>
        </p:txBody>
      </p:sp>
      <p:sp>
        <p:nvSpPr>
          <p:cNvPr id="29" name="Shape 23"/>
          <p:cNvSpPr/>
          <p:nvPr/>
        </p:nvSpPr>
        <p:spPr>
          <a:xfrm>
            <a:off x="7040880" y="3895344"/>
            <a:ext cx="1371600" cy="274320"/>
          </a:xfrm>
          <a:prstGeom prst="roundRect">
            <a:avLst>
              <a:gd name="adj" fmla="val 50000"/>
            </a:avLst>
          </a:prstGeom>
          <a:solidFill>
            <a:srgbClr val="EAF1F4"/>
          </a:solidFill>
          <a:ln w="12700">
            <a:solidFill>
              <a:srgbClr val="EAF1F4"/>
            </a:solidFill>
            <a:prstDash val="solid"/>
          </a:ln>
        </p:spPr>
      </p:sp>
      <p:sp>
        <p:nvSpPr>
          <p:cNvPr id="30" name="Text 24"/>
          <p:cNvSpPr txBox="1"/>
          <p:nvPr/>
        </p:nvSpPr>
        <p:spPr>
          <a:xfrm>
            <a:off x="7040880" y="3895344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shift</a:t>
            </a:r>
            <a:endParaRPr lang="en-US" sz="1050" dirty="0"/>
          </a:p>
        </p:txBody>
      </p:sp>
      <p:sp>
        <p:nvSpPr>
          <p:cNvPr id="31" name="Text 25"/>
          <p:cNvSpPr txBox="1"/>
          <p:nvPr/>
        </p:nvSpPr>
        <p:spPr>
          <a:xfrm>
            <a:off x="8641080" y="3666744"/>
            <a:ext cx="28346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Approves drafts, handles objections, books in under 1 hour</a:t>
            </a:r>
            <a:endParaRPr lang="en-US" sz="1150" dirty="0"/>
          </a:p>
        </p:txBody>
      </p:sp>
      <p:sp>
        <p:nvSpPr>
          <p:cNvPr id="32" name="Shape 26"/>
          <p:cNvSpPr/>
          <p:nvPr/>
        </p:nvSpPr>
        <p:spPr>
          <a:xfrm>
            <a:off x="548640" y="4517136"/>
            <a:ext cx="11064240" cy="73152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33" name="Shape 27"/>
          <p:cNvSpPr/>
          <p:nvPr/>
        </p:nvSpPr>
        <p:spPr>
          <a:xfrm>
            <a:off x="731520" y="4626864"/>
            <a:ext cx="512064" cy="512064"/>
          </a:xfrm>
          <a:prstGeom prst="ellipse">
            <a:avLst/>
          </a:prstGeom>
          <a:solidFill>
            <a:srgbClr val="FBEFD9"/>
          </a:solidFill>
          <a:ln w="12700">
            <a:solidFill>
              <a:srgbClr val="FBEFD9"/>
            </a:solidFill>
            <a:prstDash val="solid"/>
          </a:ln>
        </p:spPr>
      </p:sp>
      <p:pic>
        <p:nvPicPr>
          <p:cNvPr id="34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4415" y="4749759"/>
            <a:ext cx="266273" cy="266273"/>
          </a:xfrm>
          <a:prstGeom prst="rect">
            <a:avLst/>
          </a:prstGeom>
        </p:spPr>
      </p:pic>
      <p:sp>
        <p:nvSpPr>
          <p:cNvPr id="35" name="Text 28"/>
          <p:cNvSpPr txBox="1"/>
          <p:nvPr/>
        </p:nvSpPr>
        <p:spPr>
          <a:xfrm>
            <a:off x="1417320" y="4517136"/>
            <a:ext cx="29260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Meeting owners</a:t>
            </a:r>
            <a:endParaRPr lang="en-US" sz="1450" dirty="0"/>
          </a:p>
        </p:txBody>
      </p:sp>
      <p:sp>
        <p:nvSpPr>
          <p:cNvPr id="36" name="Text 29"/>
          <p:cNvSpPr txBox="1"/>
          <p:nvPr/>
        </p:nvSpPr>
        <p:spPr>
          <a:xfrm>
            <a:off x="4389120" y="4517136"/>
            <a:ext cx="2560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Management (US), Rachel (UAE)</a:t>
            </a:r>
            <a:endParaRPr lang="en-US" sz="1200" dirty="0"/>
          </a:p>
        </p:txBody>
      </p:sp>
      <p:sp>
        <p:nvSpPr>
          <p:cNvPr id="37" name="Shape 30"/>
          <p:cNvSpPr/>
          <p:nvPr/>
        </p:nvSpPr>
        <p:spPr>
          <a:xfrm>
            <a:off x="7040880" y="4745736"/>
            <a:ext cx="1371600" cy="274320"/>
          </a:xfrm>
          <a:prstGeom prst="roundRect">
            <a:avLst>
              <a:gd name="adj" fmla="val 50000"/>
            </a:avLst>
          </a:prstGeom>
          <a:solidFill>
            <a:srgbClr val="EAF1F4"/>
          </a:solidFill>
          <a:ln w="12700">
            <a:solidFill>
              <a:srgbClr val="EAF1F4"/>
            </a:solidFill>
            <a:prstDash val="solid"/>
          </a:ln>
        </p:spPr>
      </p:sp>
      <p:sp>
        <p:nvSpPr>
          <p:cNvPr id="38" name="Text 31"/>
          <p:cNvSpPr txBox="1"/>
          <p:nvPr/>
        </p:nvSpPr>
        <p:spPr>
          <a:xfrm>
            <a:off x="7040880" y="4745736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booked</a:t>
            </a:r>
            <a:endParaRPr lang="en-US" sz="1050" dirty="0"/>
          </a:p>
        </p:txBody>
      </p:sp>
      <p:sp>
        <p:nvSpPr>
          <p:cNvPr id="39" name="Text 32"/>
          <p:cNvSpPr txBox="1"/>
          <p:nvPr/>
        </p:nvSpPr>
        <p:spPr>
          <a:xfrm>
            <a:off x="8641080" y="4517136"/>
            <a:ext cx="28346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Runs calls, same-day follow-up, owns deal</a:t>
            </a:r>
            <a:endParaRPr lang="en-US" sz="1150" dirty="0"/>
          </a:p>
        </p:txBody>
      </p:sp>
      <p:sp>
        <p:nvSpPr>
          <p:cNvPr id="40" name="Shape 33"/>
          <p:cNvSpPr/>
          <p:nvPr/>
        </p:nvSpPr>
        <p:spPr>
          <a:xfrm>
            <a:off x="548640" y="5367528"/>
            <a:ext cx="11064240" cy="73152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41" name="Shape 34"/>
          <p:cNvSpPr/>
          <p:nvPr/>
        </p:nvSpPr>
        <p:spPr>
          <a:xfrm>
            <a:off x="731520" y="5477256"/>
            <a:ext cx="512064" cy="512064"/>
          </a:xfrm>
          <a:prstGeom prst="ellipse">
            <a:avLst/>
          </a:prstGeom>
          <a:solidFill>
            <a:srgbClr val="FBEFD9"/>
          </a:solidFill>
          <a:ln w="12700">
            <a:solidFill>
              <a:srgbClr val="FBEFD9"/>
            </a:solidFill>
            <a:prstDash val="solid"/>
          </a:ln>
        </p:spPr>
      </p:sp>
      <p:pic>
        <p:nvPicPr>
          <p:cNvPr id="42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4415" y="5600151"/>
            <a:ext cx="266273" cy="266273"/>
          </a:xfrm>
          <a:prstGeom prst="rect">
            <a:avLst/>
          </a:prstGeom>
        </p:spPr>
      </p:pic>
      <p:sp>
        <p:nvSpPr>
          <p:cNvPr id="43" name="Text 35"/>
          <p:cNvSpPr txBox="1"/>
          <p:nvPr/>
        </p:nvSpPr>
        <p:spPr>
          <a:xfrm>
            <a:off x="1417320" y="5367528"/>
            <a:ext cx="29260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Solution leads</a:t>
            </a:r>
            <a:endParaRPr lang="en-US" sz="1450" dirty="0"/>
          </a:p>
        </p:txBody>
      </p:sp>
      <p:sp>
        <p:nvSpPr>
          <p:cNvPr id="44" name="Text 36"/>
          <p:cNvSpPr txBox="1"/>
          <p:nvPr/>
        </p:nvSpPr>
        <p:spPr>
          <a:xfrm>
            <a:off x="4389120" y="5367528"/>
            <a:ext cx="2560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AI, cyber, banking ops</a:t>
            </a:r>
            <a:endParaRPr lang="en-US" sz="1200" dirty="0"/>
          </a:p>
        </p:txBody>
      </p:sp>
      <p:sp>
        <p:nvSpPr>
          <p:cNvPr id="45" name="Shape 37"/>
          <p:cNvSpPr/>
          <p:nvPr/>
        </p:nvSpPr>
        <p:spPr>
          <a:xfrm>
            <a:off x="7040880" y="5596128"/>
            <a:ext cx="1371600" cy="274320"/>
          </a:xfrm>
          <a:prstGeom prst="roundRect">
            <a:avLst>
              <a:gd name="adj" fmla="val 50000"/>
            </a:avLst>
          </a:prstGeom>
          <a:solidFill>
            <a:srgbClr val="EAF1F4"/>
          </a:solidFill>
          <a:ln w="12700">
            <a:solidFill>
              <a:srgbClr val="EAF1F4"/>
            </a:solidFill>
            <a:prstDash val="solid"/>
          </a:ln>
        </p:spPr>
      </p:sp>
      <p:sp>
        <p:nvSpPr>
          <p:cNvPr id="46" name="Text 38"/>
          <p:cNvSpPr txBox="1"/>
          <p:nvPr/>
        </p:nvSpPr>
        <p:spPr>
          <a:xfrm>
            <a:off x="7040880" y="5596128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needed</a:t>
            </a:r>
            <a:endParaRPr lang="en-US" sz="1050" dirty="0"/>
          </a:p>
        </p:txBody>
      </p:sp>
      <p:sp>
        <p:nvSpPr>
          <p:cNvPr id="47" name="Text 39"/>
          <p:cNvSpPr txBox="1"/>
          <p:nvPr/>
        </p:nvSpPr>
        <p:spPr>
          <a:xfrm>
            <a:off x="8641080" y="5367528"/>
            <a:ext cx="28346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Reviews scopes and proposals within 2 days</a:t>
            </a:r>
            <a:endParaRPr lang="en-US" sz="11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c/public/assets/ability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26319" y="384048"/>
            <a:ext cx="1316736" cy="329184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48640" y="3474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90-DAY ROLLOUT</a:t>
            </a:r>
            <a:endParaRPr lang="en-US" sz="1100" dirty="0"/>
          </a:p>
        </p:txBody>
      </p:sp>
      <p:sp>
        <p:nvSpPr>
          <p:cNvPr id="4" name="Text 1"/>
          <p:cNvSpPr txBox="1"/>
          <p:nvPr/>
        </p:nvSpPr>
        <p:spPr>
          <a:xfrm>
            <a:off x="548640" y="621792"/>
            <a:ext cx="9692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fixing DKIM to 1,000 a day by 4 November</a:t>
            </a:r>
            <a:endParaRPr lang="en-US" sz="3000" dirty="0"/>
          </a:p>
        </p:txBody>
      </p:sp>
      <p:sp>
        <p:nvSpPr>
          <p:cNvPr id="5" name="Text 2"/>
          <p:cNvSpPr txBox="1"/>
          <p:nvPr/>
        </p:nvSpPr>
        <p:spPr>
          <a:xfrm>
            <a:off x="548640" y="1298448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Weeks run from 16 September 2026.</a:t>
            </a:r>
            <a:endParaRPr lang="en-US" sz="1400" dirty="0"/>
          </a:p>
        </p:txBody>
      </p:sp>
      <p:sp>
        <p:nvSpPr>
          <p:cNvPr id="6" name="Text 3"/>
          <p:cNvSpPr txBox="1"/>
          <p:nvPr/>
        </p:nvSpPr>
        <p:spPr>
          <a:xfrm>
            <a:off x="548640" y="6419088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Ability  |  Email Outreach Engine</a:t>
            </a:r>
            <a:endParaRPr lang="en-US" sz="900" dirty="0"/>
          </a:p>
        </p:txBody>
      </p:sp>
      <p:sp>
        <p:nvSpPr>
          <p:cNvPr id="7" name="Text 4"/>
          <p:cNvSpPr txBox="1"/>
          <p:nvPr/>
        </p:nvSpPr>
        <p:spPr>
          <a:xfrm>
            <a:off x="11185855" y="6419088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900" dirty="0"/>
          </a:p>
        </p:txBody>
      </p:sp>
      <p:sp>
        <p:nvSpPr>
          <p:cNvPr id="8" name="Text 5"/>
          <p:cNvSpPr txBox="1"/>
          <p:nvPr/>
        </p:nvSpPr>
        <p:spPr>
          <a:xfrm>
            <a:off x="3291840" y="1874520"/>
            <a:ext cx="6217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95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 Sep</a:t>
            </a:r>
            <a:endParaRPr lang="en-US" sz="950" dirty="0"/>
          </a:p>
        </p:txBody>
      </p:sp>
      <p:sp>
        <p:nvSpPr>
          <p:cNvPr id="9" name="Shape 6"/>
          <p:cNvSpPr/>
          <p:nvPr/>
        </p:nvSpPr>
        <p:spPr>
          <a:xfrm>
            <a:off x="3291840" y="2194560"/>
            <a:ext cx="914" cy="3749040"/>
          </a:xfrm>
          <a:prstGeom prst="line">
            <a:avLst/>
          </a:prstGeom>
          <a:noFill/>
          <a:ln w="9525">
            <a:solidFill>
              <a:srgbClr val="E9EEF2"/>
            </a:solidFill>
            <a:prstDash val="solid"/>
          </a:ln>
        </p:spPr>
      </p:sp>
      <p:sp>
        <p:nvSpPr>
          <p:cNvPr id="10" name="Text 7"/>
          <p:cNvSpPr txBox="1"/>
          <p:nvPr/>
        </p:nvSpPr>
        <p:spPr>
          <a:xfrm>
            <a:off x="3913632" y="1874520"/>
            <a:ext cx="6217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95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 Sep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3913632" y="2194560"/>
            <a:ext cx="914" cy="3749040"/>
          </a:xfrm>
          <a:prstGeom prst="line">
            <a:avLst/>
          </a:prstGeom>
          <a:noFill/>
          <a:ln w="9525">
            <a:solidFill>
              <a:srgbClr val="E9EEF2"/>
            </a:solidFill>
            <a:prstDash val="solid"/>
          </a:ln>
        </p:spPr>
      </p:sp>
      <p:sp>
        <p:nvSpPr>
          <p:cNvPr id="12" name="Text 9"/>
          <p:cNvSpPr txBox="1"/>
          <p:nvPr/>
        </p:nvSpPr>
        <p:spPr>
          <a:xfrm>
            <a:off x="4535424" y="1874520"/>
            <a:ext cx="6217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95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 Sep</a:t>
            </a:r>
            <a:endParaRPr lang="en-US" sz="950" dirty="0"/>
          </a:p>
        </p:txBody>
      </p:sp>
      <p:sp>
        <p:nvSpPr>
          <p:cNvPr id="13" name="Shape 10"/>
          <p:cNvSpPr/>
          <p:nvPr/>
        </p:nvSpPr>
        <p:spPr>
          <a:xfrm>
            <a:off x="4535424" y="2194560"/>
            <a:ext cx="914" cy="3749040"/>
          </a:xfrm>
          <a:prstGeom prst="line">
            <a:avLst/>
          </a:prstGeom>
          <a:noFill/>
          <a:ln w="9525">
            <a:solidFill>
              <a:srgbClr val="E9EEF2"/>
            </a:solidFill>
            <a:prstDash val="solid"/>
          </a:ln>
        </p:spPr>
      </p:sp>
      <p:sp>
        <p:nvSpPr>
          <p:cNvPr id="14" name="Text 11"/>
          <p:cNvSpPr txBox="1"/>
          <p:nvPr/>
        </p:nvSpPr>
        <p:spPr>
          <a:xfrm>
            <a:off x="5157216" y="1874520"/>
            <a:ext cx="6217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95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Oct</a:t>
            </a:r>
            <a:endParaRPr lang="en-US" sz="950" dirty="0"/>
          </a:p>
        </p:txBody>
      </p:sp>
      <p:sp>
        <p:nvSpPr>
          <p:cNvPr id="15" name="Shape 12"/>
          <p:cNvSpPr/>
          <p:nvPr/>
        </p:nvSpPr>
        <p:spPr>
          <a:xfrm>
            <a:off x="5157216" y="2194560"/>
            <a:ext cx="914" cy="3749040"/>
          </a:xfrm>
          <a:prstGeom prst="line">
            <a:avLst/>
          </a:prstGeom>
          <a:noFill/>
          <a:ln w="9525">
            <a:solidFill>
              <a:srgbClr val="E9EEF2"/>
            </a:solidFill>
            <a:prstDash val="solid"/>
          </a:ln>
        </p:spPr>
      </p:sp>
      <p:sp>
        <p:nvSpPr>
          <p:cNvPr id="16" name="Text 13"/>
          <p:cNvSpPr txBox="1"/>
          <p:nvPr/>
        </p:nvSpPr>
        <p:spPr>
          <a:xfrm>
            <a:off x="5779008" y="1874520"/>
            <a:ext cx="6217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95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Oct</a:t>
            </a:r>
            <a:endParaRPr lang="en-US" sz="950" dirty="0"/>
          </a:p>
        </p:txBody>
      </p:sp>
      <p:sp>
        <p:nvSpPr>
          <p:cNvPr id="17" name="Shape 14"/>
          <p:cNvSpPr/>
          <p:nvPr/>
        </p:nvSpPr>
        <p:spPr>
          <a:xfrm>
            <a:off x="5779008" y="2194560"/>
            <a:ext cx="914" cy="3749040"/>
          </a:xfrm>
          <a:prstGeom prst="line">
            <a:avLst/>
          </a:prstGeom>
          <a:noFill/>
          <a:ln w="9525">
            <a:solidFill>
              <a:srgbClr val="E9EEF2"/>
            </a:solidFill>
            <a:prstDash val="solid"/>
          </a:ln>
        </p:spPr>
      </p:sp>
      <p:sp>
        <p:nvSpPr>
          <p:cNvPr id="18" name="Text 15"/>
          <p:cNvSpPr txBox="1"/>
          <p:nvPr/>
        </p:nvSpPr>
        <p:spPr>
          <a:xfrm>
            <a:off x="6400800" y="1874520"/>
            <a:ext cx="6217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95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 Oct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6400800" y="2194560"/>
            <a:ext cx="914" cy="3749040"/>
          </a:xfrm>
          <a:prstGeom prst="line">
            <a:avLst/>
          </a:prstGeom>
          <a:noFill/>
          <a:ln w="9525">
            <a:solidFill>
              <a:srgbClr val="E9EEF2"/>
            </a:solidFill>
            <a:prstDash val="solid"/>
          </a:ln>
        </p:spPr>
      </p:sp>
      <p:sp>
        <p:nvSpPr>
          <p:cNvPr id="20" name="Text 17"/>
          <p:cNvSpPr txBox="1"/>
          <p:nvPr/>
        </p:nvSpPr>
        <p:spPr>
          <a:xfrm>
            <a:off x="7022592" y="1874520"/>
            <a:ext cx="6217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95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 Oct</a:t>
            </a:r>
            <a:endParaRPr lang="en-US" sz="950" dirty="0"/>
          </a:p>
        </p:txBody>
      </p:sp>
      <p:sp>
        <p:nvSpPr>
          <p:cNvPr id="21" name="Shape 18"/>
          <p:cNvSpPr/>
          <p:nvPr/>
        </p:nvSpPr>
        <p:spPr>
          <a:xfrm>
            <a:off x="7022592" y="2194560"/>
            <a:ext cx="914" cy="3749040"/>
          </a:xfrm>
          <a:prstGeom prst="line">
            <a:avLst/>
          </a:prstGeom>
          <a:noFill/>
          <a:ln w="9525">
            <a:solidFill>
              <a:srgbClr val="E9EEF2"/>
            </a:solidFill>
            <a:prstDash val="solid"/>
          </a:ln>
        </p:spPr>
      </p:sp>
      <p:sp>
        <p:nvSpPr>
          <p:cNvPr id="22" name="Text 19"/>
          <p:cNvSpPr txBox="1"/>
          <p:nvPr/>
        </p:nvSpPr>
        <p:spPr>
          <a:xfrm>
            <a:off x="7644384" y="1874520"/>
            <a:ext cx="6217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95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Nov</a:t>
            </a:r>
            <a:endParaRPr lang="en-US" sz="950" dirty="0"/>
          </a:p>
        </p:txBody>
      </p:sp>
      <p:sp>
        <p:nvSpPr>
          <p:cNvPr id="23" name="Shape 20"/>
          <p:cNvSpPr/>
          <p:nvPr/>
        </p:nvSpPr>
        <p:spPr>
          <a:xfrm>
            <a:off x="7644384" y="2194560"/>
            <a:ext cx="914" cy="3749040"/>
          </a:xfrm>
          <a:prstGeom prst="line">
            <a:avLst/>
          </a:prstGeom>
          <a:noFill/>
          <a:ln w="9525">
            <a:solidFill>
              <a:srgbClr val="E9EEF2"/>
            </a:solidFill>
            <a:prstDash val="solid"/>
          </a:ln>
        </p:spPr>
      </p:sp>
      <p:sp>
        <p:nvSpPr>
          <p:cNvPr id="24" name="Text 21"/>
          <p:cNvSpPr txBox="1"/>
          <p:nvPr/>
        </p:nvSpPr>
        <p:spPr>
          <a:xfrm>
            <a:off x="8266176" y="1874520"/>
            <a:ext cx="6217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95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Nov</a:t>
            </a:r>
            <a:endParaRPr lang="en-US" sz="950" dirty="0"/>
          </a:p>
        </p:txBody>
      </p:sp>
      <p:sp>
        <p:nvSpPr>
          <p:cNvPr id="25" name="Shape 22"/>
          <p:cNvSpPr/>
          <p:nvPr/>
        </p:nvSpPr>
        <p:spPr>
          <a:xfrm>
            <a:off x="8266176" y="2194560"/>
            <a:ext cx="914" cy="3749040"/>
          </a:xfrm>
          <a:prstGeom prst="line">
            <a:avLst/>
          </a:prstGeom>
          <a:noFill/>
          <a:ln w="9525">
            <a:solidFill>
              <a:srgbClr val="E9EEF2"/>
            </a:solidFill>
            <a:prstDash val="solid"/>
          </a:ln>
        </p:spPr>
      </p:sp>
      <p:sp>
        <p:nvSpPr>
          <p:cNvPr id="26" name="Text 23"/>
          <p:cNvSpPr txBox="1"/>
          <p:nvPr/>
        </p:nvSpPr>
        <p:spPr>
          <a:xfrm>
            <a:off x="8887968" y="1874520"/>
            <a:ext cx="6217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95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 Nov</a:t>
            </a:r>
            <a:endParaRPr lang="en-US" sz="950" dirty="0"/>
          </a:p>
        </p:txBody>
      </p:sp>
      <p:sp>
        <p:nvSpPr>
          <p:cNvPr id="27" name="Shape 24"/>
          <p:cNvSpPr/>
          <p:nvPr/>
        </p:nvSpPr>
        <p:spPr>
          <a:xfrm>
            <a:off x="8887968" y="2194560"/>
            <a:ext cx="914" cy="3749040"/>
          </a:xfrm>
          <a:prstGeom prst="line">
            <a:avLst/>
          </a:prstGeom>
          <a:noFill/>
          <a:ln w="9525">
            <a:solidFill>
              <a:srgbClr val="E9EEF2"/>
            </a:solidFill>
            <a:prstDash val="solid"/>
          </a:ln>
        </p:spPr>
      </p:sp>
      <p:sp>
        <p:nvSpPr>
          <p:cNvPr id="28" name="Text 25"/>
          <p:cNvSpPr txBox="1"/>
          <p:nvPr/>
        </p:nvSpPr>
        <p:spPr>
          <a:xfrm>
            <a:off x="9509760" y="1874520"/>
            <a:ext cx="6217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95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 Nov</a:t>
            </a:r>
            <a:endParaRPr lang="en-US" sz="950" dirty="0"/>
          </a:p>
        </p:txBody>
      </p:sp>
      <p:sp>
        <p:nvSpPr>
          <p:cNvPr id="29" name="Shape 26"/>
          <p:cNvSpPr/>
          <p:nvPr/>
        </p:nvSpPr>
        <p:spPr>
          <a:xfrm>
            <a:off x="9509760" y="2194560"/>
            <a:ext cx="914" cy="3749040"/>
          </a:xfrm>
          <a:prstGeom prst="line">
            <a:avLst/>
          </a:prstGeom>
          <a:noFill/>
          <a:ln w="9525">
            <a:solidFill>
              <a:srgbClr val="E9EEF2"/>
            </a:solidFill>
            <a:prstDash val="solid"/>
          </a:ln>
        </p:spPr>
      </p:sp>
      <p:sp>
        <p:nvSpPr>
          <p:cNvPr id="30" name="Text 27"/>
          <p:cNvSpPr txBox="1"/>
          <p:nvPr/>
        </p:nvSpPr>
        <p:spPr>
          <a:xfrm>
            <a:off x="10131552" y="1874520"/>
            <a:ext cx="6217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95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Dec</a:t>
            </a:r>
            <a:endParaRPr lang="en-US" sz="950" dirty="0"/>
          </a:p>
        </p:txBody>
      </p:sp>
      <p:sp>
        <p:nvSpPr>
          <p:cNvPr id="31" name="Shape 28"/>
          <p:cNvSpPr/>
          <p:nvPr/>
        </p:nvSpPr>
        <p:spPr>
          <a:xfrm>
            <a:off x="10131552" y="2194560"/>
            <a:ext cx="914" cy="3749040"/>
          </a:xfrm>
          <a:prstGeom prst="line">
            <a:avLst/>
          </a:prstGeom>
          <a:noFill/>
          <a:ln w="9525">
            <a:solidFill>
              <a:srgbClr val="E9EEF2"/>
            </a:solidFill>
            <a:prstDash val="solid"/>
          </a:ln>
        </p:spPr>
      </p:sp>
      <p:sp>
        <p:nvSpPr>
          <p:cNvPr id="32" name="Text 29"/>
          <p:cNvSpPr txBox="1"/>
          <p:nvPr/>
        </p:nvSpPr>
        <p:spPr>
          <a:xfrm>
            <a:off x="10753344" y="1874520"/>
            <a:ext cx="6217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95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Dec</a:t>
            </a:r>
            <a:endParaRPr lang="en-US" sz="950" dirty="0"/>
          </a:p>
        </p:txBody>
      </p:sp>
      <p:sp>
        <p:nvSpPr>
          <p:cNvPr id="33" name="Shape 30"/>
          <p:cNvSpPr/>
          <p:nvPr/>
        </p:nvSpPr>
        <p:spPr>
          <a:xfrm>
            <a:off x="10753344" y="2194560"/>
            <a:ext cx="914" cy="3749040"/>
          </a:xfrm>
          <a:prstGeom prst="line">
            <a:avLst/>
          </a:prstGeom>
          <a:noFill/>
          <a:ln w="9525">
            <a:solidFill>
              <a:srgbClr val="E9EEF2"/>
            </a:solidFill>
            <a:prstDash val="solid"/>
          </a:ln>
        </p:spPr>
      </p:sp>
      <p:sp>
        <p:nvSpPr>
          <p:cNvPr id="34" name="Text 31"/>
          <p:cNvSpPr txBox="1"/>
          <p:nvPr/>
        </p:nvSpPr>
        <p:spPr>
          <a:xfrm>
            <a:off x="548640" y="2331720"/>
            <a:ext cx="2651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 Foundation</a:t>
            </a:r>
            <a:endParaRPr lang="en-US" sz="1300" dirty="0"/>
          </a:p>
        </p:txBody>
      </p:sp>
      <p:sp>
        <p:nvSpPr>
          <p:cNvPr id="35" name="Text 32"/>
          <p:cNvSpPr txBox="1"/>
          <p:nvPr/>
        </p:nvSpPr>
        <p:spPr>
          <a:xfrm>
            <a:off x="548640" y="2587752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DKIM, DMARC, tools</a:t>
            </a:r>
            <a:endParaRPr lang="en-US" sz="1000" dirty="0"/>
          </a:p>
        </p:txBody>
      </p:sp>
      <p:sp>
        <p:nvSpPr>
          <p:cNvPr id="36" name="Shape 33"/>
          <p:cNvSpPr/>
          <p:nvPr/>
        </p:nvSpPr>
        <p:spPr>
          <a:xfrm>
            <a:off x="3291840" y="2386584"/>
            <a:ext cx="373075" cy="384048"/>
          </a:xfrm>
          <a:prstGeom prst="roundRect">
            <a:avLst>
              <a:gd name="adj" fmla="val 24510"/>
            </a:avLst>
          </a:prstGeom>
          <a:solidFill>
            <a:srgbClr val="D98A1C"/>
          </a:solidFill>
          <a:ln w="12700">
            <a:solidFill>
              <a:srgbClr val="D98A1C"/>
            </a:solidFill>
            <a:prstDash val="solid"/>
          </a:ln>
        </p:spPr>
      </p:sp>
      <p:sp>
        <p:nvSpPr>
          <p:cNvPr id="37" name="Text 34"/>
          <p:cNvSpPr txBox="1"/>
          <p:nvPr/>
        </p:nvSpPr>
        <p:spPr>
          <a:xfrm>
            <a:off x="548640" y="2935224"/>
            <a:ext cx="2651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Build</a:t>
            </a:r>
            <a:endParaRPr lang="en-US" sz="1300" dirty="0"/>
          </a:p>
        </p:txBody>
      </p:sp>
      <p:sp>
        <p:nvSpPr>
          <p:cNvPr id="38" name="Text 35"/>
          <p:cNvSpPr txBox="1"/>
          <p:nvPr/>
        </p:nvSpPr>
        <p:spPr>
          <a:xfrm>
            <a:off x="548640" y="3191256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 domains, 44 inboxes</a:t>
            </a:r>
            <a:endParaRPr lang="en-US" sz="1000" dirty="0"/>
          </a:p>
        </p:txBody>
      </p:sp>
      <p:sp>
        <p:nvSpPr>
          <p:cNvPr id="39" name="Shape 36"/>
          <p:cNvSpPr/>
          <p:nvPr/>
        </p:nvSpPr>
        <p:spPr>
          <a:xfrm>
            <a:off x="3540557" y="2990088"/>
            <a:ext cx="373075" cy="384048"/>
          </a:xfrm>
          <a:prstGeom prst="roundRect">
            <a:avLst>
              <a:gd name="adj" fmla="val 24510"/>
            </a:avLst>
          </a:prstGeom>
          <a:solidFill>
            <a:srgbClr val="0B6E73"/>
          </a:solidFill>
          <a:ln w="12700">
            <a:solidFill>
              <a:srgbClr val="0B6E73"/>
            </a:solidFill>
            <a:prstDash val="solid"/>
          </a:ln>
        </p:spPr>
      </p:sp>
      <p:sp>
        <p:nvSpPr>
          <p:cNvPr id="40" name="Text 37"/>
          <p:cNvSpPr txBox="1"/>
          <p:nvPr/>
        </p:nvSpPr>
        <p:spPr>
          <a:xfrm>
            <a:off x="548640" y="3538728"/>
            <a:ext cx="2651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Warm + prepare</a:t>
            </a:r>
            <a:endParaRPr lang="en-US" sz="1300" dirty="0"/>
          </a:p>
        </p:txBody>
      </p:sp>
      <p:sp>
        <p:nvSpPr>
          <p:cNvPr id="41" name="Text 38"/>
          <p:cNvSpPr txBox="1"/>
          <p:nvPr/>
        </p:nvSpPr>
        <p:spPr>
          <a:xfrm>
            <a:off x="548640" y="3794760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Warmup, 8,000 leads, copy, reply flow</a:t>
            </a:r>
            <a:endParaRPr lang="en-US" sz="1000" dirty="0"/>
          </a:p>
        </p:txBody>
      </p:sp>
      <p:sp>
        <p:nvSpPr>
          <p:cNvPr id="42" name="Shape 39"/>
          <p:cNvSpPr/>
          <p:nvPr/>
        </p:nvSpPr>
        <p:spPr>
          <a:xfrm>
            <a:off x="3913632" y="3593592"/>
            <a:ext cx="1865376" cy="384048"/>
          </a:xfrm>
          <a:prstGeom prst="roundRect">
            <a:avLst>
              <a:gd name="adj" fmla="val 23810"/>
            </a:avLst>
          </a:prstGeom>
          <a:solidFill>
            <a:srgbClr val="8CCFCB"/>
          </a:solidFill>
          <a:ln w="12700">
            <a:solidFill>
              <a:srgbClr val="8CCFCB"/>
            </a:solidFill>
            <a:prstDash val="solid"/>
          </a:ln>
        </p:spPr>
      </p:sp>
      <p:sp>
        <p:nvSpPr>
          <p:cNvPr id="43" name="Text 40"/>
          <p:cNvSpPr txBox="1"/>
          <p:nvPr/>
        </p:nvSpPr>
        <p:spPr>
          <a:xfrm>
            <a:off x="548640" y="4142232"/>
            <a:ext cx="2651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Ramp</a:t>
            </a:r>
            <a:endParaRPr lang="en-US" sz="1300" dirty="0"/>
          </a:p>
        </p:txBody>
      </p:sp>
      <p:sp>
        <p:nvSpPr>
          <p:cNvPr id="44" name="Text 41"/>
          <p:cNvSpPr txBox="1"/>
          <p:nvPr/>
        </p:nvSpPr>
        <p:spPr>
          <a:xfrm>
            <a:off x="548640" y="439826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288 &gt; 540 &gt; 792</a:t>
            </a:r>
            <a:endParaRPr lang="en-US" sz="1000" dirty="0"/>
          </a:p>
        </p:txBody>
      </p:sp>
      <p:sp>
        <p:nvSpPr>
          <p:cNvPr id="45" name="Shape 42"/>
          <p:cNvSpPr/>
          <p:nvPr/>
        </p:nvSpPr>
        <p:spPr>
          <a:xfrm>
            <a:off x="5779008" y="4197096"/>
            <a:ext cx="1865376" cy="384048"/>
          </a:xfrm>
          <a:prstGeom prst="roundRect">
            <a:avLst>
              <a:gd name="adj" fmla="val 23810"/>
            </a:avLst>
          </a:prstGeom>
          <a:solidFill>
            <a:srgbClr val="0B6E73"/>
          </a:solidFill>
          <a:ln w="12700">
            <a:solidFill>
              <a:srgbClr val="0B6E73"/>
            </a:solidFill>
            <a:prstDash val="solid"/>
          </a:ln>
        </p:spPr>
      </p:sp>
      <p:sp>
        <p:nvSpPr>
          <p:cNvPr id="46" name="Text 43"/>
          <p:cNvSpPr txBox="1"/>
          <p:nvPr/>
        </p:nvSpPr>
        <p:spPr>
          <a:xfrm>
            <a:off x="548640" y="4745736"/>
            <a:ext cx="2651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Full volume</a:t>
            </a:r>
            <a:endParaRPr lang="en-US" sz="1300" dirty="0"/>
          </a:p>
        </p:txBody>
      </p:sp>
      <p:sp>
        <p:nvSpPr>
          <p:cNvPr id="47" name="Text 44"/>
          <p:cNvSpPr txBox="1"/>
          <p:nvPr/>
        </p:nvSpPr>
        <p:spPr>
          <a:xfrm>
            <a:off x="548640" y="500176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1,008/day, A/B tests, new segments</a:t>
            </a:r>
            <a:endParaRPr lang="en-US" sz="1000" dirty="0"/>
          </a:p>
        </p:txBody>
      </p:sp>
      <p:sp>
        <p:nvSpPr>
          <p:cNvPr id="48" name="Shape 45"/>
          <p:cNvSpPr/>
          <p:nvPr/>
        </p:nvSpPr>
        <p:spPr>
          <a:xfrm>
            <a:off x="7644384" y="4800600"/>
            <a:ext cx="3730752" cy="384048"/>
          </a:xfrm>
          <a:prstGeom prst="roundRect">
            <a:avLst>
              <a:gd name="adj" fmla="val 23810"/>
            </a:avLst>
          </a:prstGeom>
          <a:solidFill>
            <a:srgbClr val="08555A"/>
          </a:solidFill>
          <a:ln w="12700">
            <a:solidFill>
              <a:srgbClr val="08555A"/>
            </a:solidFill>
            <a:prstDash val="solid"/>
          </a:ln>
        </p:spPr>
      </p:sp>
      <p:sp>
        <p:nvSpPr>
          <p:cNvPr id="49" name="Text 46"/>
          <p:cNvSpPr txBox="1"/>
          <p:nvPr/>
        </p:nvSpPr>
        <p:spPr>
          <a:xfrm>
            <a:off x="548640" y="5349240"/>
            <a:ext cx="2651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Scale decision</a:t>
            </a:r>
            <a:endParaRPr lang="en-US" sz="1300" dirty="0"/>
          </a:p>
        </p:txBody>
      </p:sp>
      <p:sp>
        <p:nvSpPr>
          <p:cNvPr id="50" name="Text 47"/>
          <p:cNvSpPr txBox="1"/>
          <p:nvPr/>
        </p:nvSpPr>
        <p:spPr>
          <a:xfrm>
            <a:off x="548640" y="5605272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 20 inboxes for 1,500/day</a:t>
            </a:r>
            <a:endParaRPr lang="en-US" sz="1000" dirty="0"/>
          </a:p>
        </p:txBody>
      </p:sp>
      <p:sp>
        <p:nvSpPr>
          <p:cNvPr id="51" name="Shape 48"/>
          <p:cNvSpPr/>
          <p:nvPr/>
        </p:nvSpPr>
        <p:spPr>
          <a:xfrm>
            <a:off x="10877702" y="5404104"/>
            <a:ext cx="497434" cy="384048"/>
          </a:xfrm>
          <a:prstGeom prst="roundRect">
            <a:avLst>
              <a:gd name="adj" fmla="val 23810"/>
            </a:avLst>
          </a:prstGeom>
          <a:solidFill>
            <a:srgbClr val="D98A1C"/>
          </a:solidFill>
          <a:ln w="12700">
            <a:solidFill>
              <a:srgbClr val="D98A1C"/>
            </a:solidFill>
            <a:prstDash val="solid"/>
          </a:ln>
        </p:spPr>
      </p:sp>
      <p:sp>
        <p:nvSpPr>
          <p:cNvPr id="52" name="Shape 49"/>
          <p:cNvSpPr/>
          <p:nvPr/>
        </p:nvSpPr>
        <p:spPr>
          <a:xfrm>
            <a:off x="3421685" y="5989320"/>
            <a:ext cx="237744" cy="237744"/>
          </a:xfrm>
          <a:prstGeom prst="diamond">
            <a:avLst/>
          </a:prstGeom>
          <a:solidFill>
            <a:srgbClr val="D98A1C"/>
          </a:solidFill>
          <a:ln w="12700">
            <a:solidFill>
              <a:srgbClr val="D98A1C"/>
            </a:solidFill>
            <a:prstDash val="solid"/>
          </a:ln>
        </p:spPr>
      </p:sp>
      <p:sp>
        <p:nvSpPr>
          <p:cNvPr id="53" name="Text 50"/>
          <p:cNvSpPr txBox="1"/>
          <p:nvPr/>
        </p:nvSpPr>
        <p:spPr>
          <a:xfrm>
            <a:off x="2717597" y="6236208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 domain 10/10</a:t>
            </a:r>
            <a:endParaRPr lang="en-US" sz="1000" dirty="0"/>
          </a:p>
        </p:txBody>
      </p:sp>
      <p:sp>
        <p:nvSpPr>
          <p:cNvPr id="54" name="Shape 51"/>
          <p:cNvSpPr/>
          <p:nvPr/>
        </p:nvSpPr>
        <p:spPr>
          <a:xfrm>
            <a:off x="5660136" y="5989320"/>
            <a:ext cx="237744" cy="237744"/>
          </a:xfrm>
          <a:prstGeom prst="diamond">
            <a:avLst/>
          </a:prstGeom>
          <a:solidFill>
            <a:srgbClr val="D98A1C"/>
          </a:solidFill>
          <a:ln w="12700">
            <a:solidFill>
              <a:srgbClr val="D98A1C"/>
            </a:solidFill>
            <a:prstDash val="solid"/>
          </a:ln>
        </p:spPr>
      </p:sp>
      <p:sp>
        <p:nvSpPr>
          <p:cNvPr id="55" name="Text 52"/>
          <p:cNvSpPr txBox="1"/>
          <p:nvPr/>
        </p:nvSpPr>
        <p:spPr>
          <a:xfrm>
            <a:off x="4956048" y="6236208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cold email 14 Oct</a:t>
            </a:r>
            <a:endParaRPr lang="en-US" sz="1000" dirty="0"/>
          </a:p>
        </p:txBody>
      </p:sp>
      <p:sp>
        <p:nvSpPr>
          <p:cNvPr id="56" name="Shape 53"/>
          <p:cNvSpPr/>
          <p:nvPr/>
        </p:nvSpPr>
        <p:spPr>
          <a:xfrm>
            <a:off x="7525512" y="5989320"/>
            <a:ext cx="237744" cy="237744"/>
          </a:xfrm>
          <a:prstGeom prst="diamond">
            <a:avLst/>
          </a:prstGeom>
          <a:solidFill>
            <a:srgbClr val="D98A1C"/>
          </a:solidFill>
          <a:ln w="12700">
            <a:solidFill>
              <a:srgbClr val="D98A1C"/>
            </a:solidFill>
            <a:prstDash val="solid"/>
          </a:ln>
        </p:spPr>
      </p:sp>
      <p:sp>
        <p:nvSpPr>
          <p:cNvPr id="57" name="Text 54"/>
          <p:cNvSpPr txBox="1"/>
          <p:nvPr/>
        </p:nvSpPr>
        <p:spPr>
          <a:xfrm>
            <a:off x="6821424" y="6236208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1,008/day 4 Nov</a:t>
            </a:r>
            <a:endParaRPr lang="en-US" sz="1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c/public/assets/ability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26319" y="384048"/>
            <a:ext cx="1316736" cy="329184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48640" y="3474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KPIS AND AUTO-PAUSE RULES</a:t>
            </a:r>
            <a:endParaRPr lang="en-US" sz="1100" dirty="0"/>
          </a:p>
        </p:txBody>
      </p:sp>
      <p:sp>
        <p:nvSpPr>
          <p:cNvPr id="4" name="Text 1"/>
          <p:cNvSpPr txBox="1"/>
          <p:nvPr/>
        </p:nvSpPr>
        <p:spPr>
          <a:xfrm>
            <a:off x="548640" y="621792"/>
            <a:ext cx="9692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Traffic lights that run the system</a:t>
            </a:r>
            <a:endParaRPr lang="en-US" sz="3000" dirty="0"/>
          </a:p>
        </p:txBody>
      </p:sp>
      <p:sp>
        <p:nvSpPr>
          <p:cNvPr id="5" name="Text 2"/>
          <p:cNvSpPr txBox="1"/>
          <p:nvPr/>
        </p:nvSpPr>
        <p:spPr>
          <a:xfrm>
            <a:off x="548640" y="1298448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 checks these every morning and recommends pauses before damage spreads.</a:t>
            </a:r>
            <a:endParaRPr lang="en-US" sz="1400" dirty="0"/>
          </a:p>
        </p:txBody>
      </p:sp>
      <p:sp>
        <p:nvSpPr>
          <p:cNvPr id="6" name="Text 3"/>
          <p:cNvSpPr txBox="1"/>
          <p:nvPr/>
        </p:nvSpPr>
        <p:spPr>
          <a:xfrm>
            <a:off x="548640" y="6419088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Ability  |  Email Outreach Engine</a:t>
            </a:r>
            <a:endParaRPr lang="en-US" sz="900" dirty="0"/>
          </a:p>
        </p:txBody>
      </p:sp>
      <p:sp>
        <p:nvSpPr>
          <p:cNvPr id="7" name="Text 4"/>
          <p:cNvSpPr txBox="1"/>
          <p:nvPr/>
        </p:nvSpPr>
        <p:spPr>
          <a:xfrm>
            <a:off x="11185855" y="6419088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endParaRPr lang="en-US" sz="900" dirty="0"/>
          </a:p>
        </p:txBody>
      </p:sp>
      <p:sp>
        <p:nvSpPr>
          <p:cNvPr id="8" name="Text 5"/>
          <p:cNvSpPr txBox="1"/>
          <p:nvPr/>
        </p:nvSpPr>
        <p:spPr>
          <a:xfrm>
            <a:off x="685800" y="192024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b="1" spc="100" kern="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METRIC</a:t>
            </a:r>
            <a:endParaRPr lang="en-US" sz="1050" dirty="0"/>
          </a:p>
        </p:txBody>
      </p:sp>
      <p:sp>
        <p:nvSpPr>
          <p:cNvPr id="9" name="Text 6"/>
          <p:cNvSpPr txBox="1"/>
          <p:nvPr/>
        </p:nvSpPr>
        <p:spPr>
          <a:xfrm>
            <a:off x="3611880" y="1920240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b="1" spc="100" kern="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HEALTHY</a:t>
            </a:r>
            <a:endParaRPr lang="en-US" sz="1050" dirty="0"/>
          </a:p>
        </p:txBody>
      </p:sp>
      <p:sp>
        <p:nvSpPr>
          <p:cNvPr id="10" name="Text 7"/>
          <p:cNvSpPr txBox="1"/>
          <p:nvPr/>
        </p:nvSpPr>
        <p:spPr>
          <a:xfrm>
            <a:off x="5532120" y="1920240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b="1" spc="100" kern="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WARNING</a:t>
            </a:r>
            <a:endParaRPr lang="en-US" sz="1050" dirty="0"/>
          </a:p>
        </p:txBody>
      </p:sp>
      <p:sp>
        <p:nvSpPr>
          <p:cNvPr id="11" name="Text 8"/>
          <p:cNvSpPr txBox="1"/>
          <p:nvPr/>
        </p:nvSpPr>
        <p:spPr>
          <a:xfrm>
            <a:off x="7452360" y="1920240"/>
            <a:ext cx="4297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b="1" spc="100" kern="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 LINE ACTION</a:t>
            </a:r>
            <a:endParaRPr lang="en-US" sz="1050" dirty="0"/>
          </a:p>
        </p:txBody>
      </p:sp>
      <p:sp>
        <p:nvSpPr>
          <p:cNvPr id="12" name="Shape 9"/>
          <p:cNvSpPr/>
          <p:nvPr/>
        </p:nvSpPr>
        <p:spPr>
          <a:xfrm>
            <a:off x="548640" y="2240280"/>
            <a:ext cx="11064240" cy="457200"/>
          </a:xfrm>
          <a:prstGeom prst="roundRect">
            <a:avLst>
              <a:gd name="adj" fmla="val 16000"/>
            </a:avLst>
          </a:prstGeom>
          <a:solidFill>
            <a:srgbClr val="F5F8FA"/>
          </a:solidFill>
          <a:ln w="9525">
            <a:solidFill>
              <a:srgbClr val="DCE4EA"/>
            </a:solidFill>
            <a:prstDash val="solid"/>
          </a:ln>
        </p:spPr>
      </p:sp>
      <p:sp>
        <p:nvSpPr>
          <p:cNvPr id="13" name="Text 10"/>
          <p:cNvSpPr txBox="1"/>
          <p:nvPr/>
        </p:nvSpPr>
        <p:spPr>
          <a:xfrm>
            <a:off x="685800" y="2240280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Hard bounce rate</a:t>
            </a:r>
            <a:endParaRPr lang="en-US" sz="1300" dirty="0"/>
          </a:p>
        </p:txBody>
      </p:sp>
      <p:sp>
        <p:nvSpPr>
          <p:cNvPr id="14" name="Shape 11"/>
          <p:cNvSpPr/>
          <p:nvPr/>
        </p:nvSpPr>
        <p:spPr>
          <a:xfrm>
            <a:off x="3566160" y="2331720"/>
            <a:ext cx="1645920" cy="274320"/>
          </a:xfrm>
          <a:prstGeom prst="roundRect">
            <a:avLst>
              <a:gd name="adj" fmla="val 50000"/>
            </a:avLst>
          </a:prstGeom>
          <a:solidFill>
            <a:srgbClr val="E2F3E8"/>
          </a:solidFill>
          <a:ln w="12700">
            <a:solidFill>
              <a:srgbClr val="E2F3E8"/>
            </a:solidFill>
            <a:prstDash val="solid"/>
          </a:ln>
        </p:spPr>
      </p:sp>
      <p:sp>
        <p:nvSpPr>
          <p:cNvPr id="15" name="Text 12"/>
          <p:cNvSpPr txBox="1"/>
          <p:nvPr/>
        </p:nvSpPr>
        <p:spPr>
          <a:xfrm>
            <a:off x="3566160" y="2331720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D7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 1.5%</a:t>
            </a:r>
            <a:endParaRPr lang="en-US" sz="1050" dirty="0"/>
          </a:p>
        </p:txBody>
      </p:sp>
      <p:sp>
        <p:nvSpPr>
          <p:cNvPr id="16" name="Shape 13"/>
          <p:cNvSpPr/>
          <p:nvPr/>
        </p:nvSpPr>
        <p:spPr>
          <a:xfrm>
            <a:off x="5486400" y="2331720"/>
            <a:ext cx="1645920" cy="274320"/>
          </a:xfrm>
          <a:prstGeom prst="roundRect">
            <a:avLst>
              <a:gd name="adj" fmla="val 50000"/>
            </a:avLst>
          </a:prstGeom>
          <a:solidFill>
            <a:srgbClr val="FBF1D6"/>
          </a:solidFill>
          <a:ln w="12700">
            <a:solidFill>
              <a:srgbClr val="FBF1D6"/>
            </a:solidFill>
            <a:prstDash val="solid"/>
          </a:ln>
        </p:spPr>
      </p:sp>
      <p:sp>
        <p:nvSpPr>
          <p:cNvPr id="17" name="Text 14"/>
          <p:cNvSpPr txBox="1"/>
          <p:nvPr/>
        </p:nvSpPr>
        <p:spPr>
          <a:xfrm>
            <a:off x="5486400" y="2331720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A874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1.5 to 2%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7452360" y="2395728"/>
            <a:ext cx="146304" cy="146304"/>
          </a:xfrm>
          <a:prstGeom prst="ellipse">
            <a:avLst/>
          </a:prstGeom>
          <a:solidFill>
            <a:srgbClr val="B23A3A"/>
          </a:solidFill>
          <a:ln w="12700">
            <a:solidFill>
              <a:srgbClr val="B23A3A"/>
            </a:solidFill>
            <a:prstDash val="solid"/>
          </a:ln>
        </p:spPr>
      </p:sp>
      <p:sp>
        <p:nvSpPr>
          <p:cNvPr id="19" name="Text 16"/>
          <p:cNvSpPr txBox="1"/>
          <p:nvPr/>
        </p:nvSpPr>
        <p:spPr>
          <a:xfrm>
            <a:off x="7699248" y="2240280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 3% in 24h: pause inbox</a:t>
            </a:r>
            <a:endParaRPr lang="en-US" sz="1200" dirty="0"/>
          </a:p>
        </p:txBody>
      </p:sp>
      <p:sp>
        <p:nvSpPr>
          <p:cNvPr id="20" name="Shape 17"/>
          <p:cNvSpPr/>
          <p:nvPr/>
        </p:nvSpPr>
        <p:spPr>
          <a:xfrm>
            <a:off x="548640" y="2788920"/>
            <a:ext cx="11064240" cy="45720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</p:spPr>
      </p:sp>
      <p:sp>
        <p:nvSpPr>
          <p:cNvPr id="21" name="Text 18"/>
          <p:cNvSpPr txBox="1"/>
          <p:nvPr/>
        </p:nvSpPr>
        <p:spPr>
          <a:xfrm>
            <a:off x="685800" y="2788920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Gmail spam rate</a:t>
            </a:r>
            <a:endParaRPr lang="en-US" sz="1300" dirty="0"/>
          </a:p>
        </p:txBody>
      </p:sp>
      <p:sp>
        <p:nvSpPr>
          <p:cNvPr id="22" name="Shape 19"/>
          <p:cNvSpPr/>
          <p:nvPr/>
        </p:nvSpPr>
        <p:spPr>
          <a:xfrm>
            <a:off x="3566160" y="2880360"/>
            <a:ext cx="1645920" cy="274320"/>
          </a:xfrm>
          <a:prstGeom prst="roundRect">
            <a:avLst>
              <a:gd name="adj" fmla="val 50000"/>
            </a:avLst>
          </a:prstGeom>
          <a:solidFill>
            <a:srgbClr val="E2F3E8"/>
          </a:solidFill>
          <a:ln w="12700">
            <a:solidFill>
              <a:srgbClr val="E2F3E8"/>
            </a:solidFill>
            <a:prstDash val="solid"/>
          </a:ln>
        </p:spPr>
      </p:sp>
      <p:sp>
        <p:nvSpPr>
          <p:cNvPr id="23" name="Text 20"/>
          <p:cNvSpPr txBox="1"/>
          <p:nvPr/>
        </p:nvSpPr>
        <p:spPr>
          <a:xfrm>
            <a:off x="3566160" y="2880360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D7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 0.08%</a:t>
            </a:r>
            <a:endParaRPr lang="en-US" sz="1050" dirty="0"/>
          </a:p>
        </p:txBody>
      </p:sp>
      <p:sp>
        <p:nvSpPr>
          <p:cNvPr id="24" name="Shape 21"/>
          <p:cNvSpPr/>
          <p:nvPr/>
        </p:nvSpPr>
        <p:spPr>
          <a:xfrm>
            <a:off x="5486400" y="2880360"/>
            <a:ext cx="1645920" cy="274320"/>
          </a:xfrm>
          <a:prstGeom prst="roundRect">
            <a:avLst>
              <a:gd name="adj" fmla="val 50000"/>
            </a:avLst>
          </a:prstGeom>
          <a:solidFill>
            <a:srgbClr val="FBF1D6"/>
          </a:solidFill>
          <a:ln w="12700">
            <a:solidFill>
              <a:srgbClr val="FBF1D6"/>
            </a:solidFill>
            <a:prstDash val="solid"/>
          </a:ln>
        </p:spPr>
      </p:sp>
      <p:sp>
        <p:nvSpPr>
          <p:cNvPr id="25" name="Text 22"/>
          <p:cNvSpPr txBox="1"/>
          <p:nvPr/>
        </p:nvSpPr>
        <p:spPr>
          <a:xfrm>
            <a:off x="5486400" y="2880360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A874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0.08 to 0.1%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7452360" y="2944368"/>
            <a:ext cx="146304" cy="146304"/>
          </a:xfrm>
          <a:prstGeom prst="ellipse">
            <a:avLst/>
          </a:prstGeom>
          <a:solidFill>
            <a:srgbClr val="B23A3A"/>
          </a:solidFill>
          <a:ln w="12700">
            <a:solidFill>
              <a:srgbClr val="B23A3A"/>
            </a:solidFill>
            <a:prstDash val="solid"/>
          </a:ln>
        </p:spPr>
      </p:sp>
      <p:sp>
        <p:nvSpPr>
          <p:cNvPr id="27" name="Text 24"/>
          <p:cNvSpPr txBox="1"/>
          <p:nvPr/>
        </p:nvSpPr>
        <p:spPr>
          <a:xfrm>
            <a:off x="7699248" y="2788920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 0.1%: pause domain</a:t>
            </a:r>
            <a:endParaRPr lang="en-US" sz="1200" dirty="0"/>
          </a:p>
        </p:txBody>
      </p:sp>
      <p:sp>
        <p:nvSpPr>
          <p:cNvPr id="28" name="Shape 25"/>
          <p:cNvSpPr/>
          <p:nvPr/>
        </p:nvSpPr>
        <p:spPr>
          <a:xfrm>
            <a:off x="548640" y="3337560"/>
            <a:ext cx="11064240" cy="457200"/>
          </a:xfrm>
          <a:prstGeom prst="roundRect">
            <a:avLst>
              <a:gd name="adj" fmla="val 16000"/>
            </a:avLst>
          </a:prstGeom>
          <a:solidFill>
            <a:srgbClr val="F5F8FA"/>
          </a:solidFill>
          <a:ln w="9525">
            <a:solidFill>
              <a:srgbClr val="DCE4EA"/>
            </a:solidFill>
            <a:prstDash val="solid"/>
          </a:ln>
        </p:spPr>
      </p:sp>
      <p:sp>
        <p:nvSpPr>
          <p:cNvPr id="29" name="Text 26"/>
          <p:cNvSpPr txBox="1"/>
          <p:nvPr/>
        </p:nvSpPr>
        <p:spPr>
          <a:xfrm>
            <a:off x="685800" y="3337560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Inbox placement</a:t>
            </a:r>
            <a:endParaRPr lang="en-US" sz="1300" dirty="0"/>
          </a:p>
        </p:txBody>
      </p:sp>
      <p:sp>
        <p:nvSpPr>
          <p:cNvPr id="30" name="Shape 27"/>
          <p:cNvSpPr/>
          <p:nvPr/>
        </p:nvSpPr>
        <p:spPr>
          <a:xfrm>
            <a:off x="3566160" y="3429000"/>
            <a:ext cx="1645920" cy="274320"/>
          </a:xfrm>
          <a:prstGeom prst="roundRect">
            <a:avLst>
              <a:gd name="adj" fmla="val 50000"/>
            </a:avLst>
          </a:prstGeom>
          <a:solidFill>
            <a:srgbClr val="E2F3E8"/>
          </a:solidFill>
          <a:ln w="12700">
            <a:solidFill>
              <a:srgbClr val="E2F3E8"/>
            </a:solidFill>
            <a:prstDash val="solid"/>
          </a:ln>
        </p:spPr>
      </p:sp>
      <p:sp>
        <p:nvSpPr>
          <p:cNvPr id="31" name="Text 28"/>
          <p:cNvSpPr txBox="1"/>
          <p:nvPr/>
        </p:nvSpPr>
        <p:spPr>
          <a:xfrm>
            <a:off x="3566160" y="3429000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D7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80%+</a:t>
            </a:r>
            <a:endParaRPr lang="en-US" sz="1050" dirty="0"/>
          </a:p>
        </p:txBody>
      </p:sp>
      <p:sp>
        <p:nvSpPr>
          <p:cNvPr id="32" name="Shape 29"/>
          <p:cNvSpPr/>
          <p:nvPr/>
        </p:nvSpPr>
        <p:spPr>
          <a:xfrm>
            <a:off x="5486400" y="3429000"/>
            <a:ext cx="1645920" cy="274320"/>
          </a:xfrm>
          <a:prstGeom prst="roundRect">
            <a:avLst>
              <a:gd name="adj" fmla="val 50000"/>
            </a:avLst>
          </a:prstGeom>
          <a:solidFill>
            <a:srgbClr val="FBF1D6"/>
          </a:solidFill>
          <a:ln w="12700">
            <a:solidFill>
              <a:srgbClr val="FBF1D6"/>
            </a:solidFill>
            <a:prstDash val="solid"/>
          </a:ln>
        </p:spPr>
      </p:sp>
      <p:sp>
        <p:nvSpPr>
          <p:cNvPr id="33" name="Text 30"/>
          <p:cNvSpPr txBox="1"/>
          <p:nvPr/>
        </p:nvSpPr>
        <p:spPr>
          <a:xfrm>
            <a:off x="5486400" y="3429000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A874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70 to 80%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7452360" y="3493008"/>
            <a:ext cx="146304" cy="146304"/>
          </a:xfrm>
          <a:prstGeom prst="ellipse">
            <a:avLst/>
          </a:prstGeom>
          <a:solidFill>
            <a:srgbClr val="B23A3A"/>
          </a:solidFill>
          <a:ln w="12700">
            <a:solidFill>
              <a:srgbClr val="B23A3A"/>
            </a:solidFill>
            <a:prstDash val="solid"/>
          </a:ln>
        </p:spPr>
      </p:sp>
      <p:sp>
        <p:nvSpPr>
          <p:cNvPr id="35" name="Text 32"/>
          <p:cNvSpPr txBox="1"/>
          <p:nvPr/>
        </p:nvSpPr>
        <p:spPr>
          <a:xfrm>
            <a:off x="7699248" y="3337560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 70%: 2 weeks warmup only</a:t>
            </a:r>
            <a:endParaRPr lang="en-US" sz="1200" dirty="0"/>
          </a:p>
        </p:txBody>
      </p:sp>
      <p:sp>
        <p:nvSpPr>
          <p:cNvPr id="36" name="Shape 33"/>
          <p:cNvSpPr/>
          <p:nvPr/>
        </p:nvSpPr>
        <p:spPr>
          <a:xfrm>
            <a:off x="548640" y="3886200"/>
            <a:ext cx="11064240" cy="45720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</p:spPr>
      </p:sp>
      <p:sp>
        <p:nvSpPr>
          <p:cNvPr id="37" name="Text 34"/>
          <p:cNvSpPr txBox="1"/>
          <p:nvPr/>
        </p:nvSpPr>
        <p:spPr>
          <a:xfrm>
            <a:off x="685800" y="3886200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Blocklists</a:t>
            </a:r>
            <a:endParaRPr lang="en-US" sz="1300" dirty="0"/>
          </a:p>
        </p:txBody>
      </p:sp>
      <p:sp>
        <p:nvSpPr>
          <p:cNvPr id="38" name="Shape 35"/>
          <p:cNvSpPr/>
          <p:nvPr/>
        </p:nvSpPr>
        <p:spPr>
          <a:xfrm>
            <a:off x="3566160" y="3977640"/>
            <a:ext cx="1645920" cy="274320"/>
          </a:xfrm>
          <a:prstGeom prst="roundRect">
            <a:avLst>
              <a:gd name="adj" fmla="val 50000"/>
            </a:avLst>
          </a:prstGeom>
          <a:solidFill>
            <a:srgbClr val="E2F3E8"/>
          </a:solidFill>
          <a:ln w="12700">
            <a:solidFill>
              <a:srgbClr val="E2F3E8"/>
            </a:solidFill>
            <a:prstDash val="solid"/>
          </a:ln>
        </p:spPr>
      </p:sp>
      <p:sp>
        <p:nvSpPr>
          <p:cNvPr id="39" name="Text 36"/>
          <p:cNvSpPr txBox="1"/>
          <p:nvPr/>
        </p:nvSpPr>
        <p:spPr>
          <a:xfrm>
            <a:off x="3566160" y="3977640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D7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none</a:t>
            </a:r>
            <a:endParaRPr lang="en-US" sz="1050" dirty="0"/>
          </a:p>
        </p:txBody>
      </p:sp>
      <p:sp>
        <p:nvSpPr>
          <p:cNvPr id="40" name="Shape 37"/>
          <p:cNvSpPr/>
          <p:nvPr/>
        </p:nvSpPr>
        <p:spPr>
          <a:xfrm>
            <a:off x="5486400" y="3977640"/>
            <a:ext cx="1645920" cy="274320"/>
          </a:xfrm>
          <a:prstGeom prst="roundRect">
            <a:avLst>
              <a:gd name="adj" fmla="val 50000"/>
            </a:avLst>
          </a:prstGeom>
          <a:solidFill>
            <a:srgbClr val="FBF1D6"/>
          </a:solidFill>
          <a:ln w="12700">
            <a:solidFill>
              <a:srgbClr val="FBF1D6"/>
            </a:solidFill>
            <a:prstDash val="solid"/>
          </a:ln>
        </p:spPr>
      </p:sp>
      <p:sp>
        <p:nvSpPr>
          <p:cNvPr id="41" name="Text 38"/>
          <p:cNvSpPr txBox="1"/>
          <p:nvPr/>
        </p:nvSpPr>
        <p:spPr>
          <a:xfrm>
            <a:off x="5486400" y="3977640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A874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minor list</a:t>
            </a:r>
            <a:endParaRPr lang="en-US" sz="1050" dirty="0"/>
          </a:p>
        </p:txBody>
      </p:sp>
      <p:sp>
        <p:nvSpPr>
          <p:cNvPr id="42" name="Shape 39"/>
          <p:cNvSpPr/>
          <p:nvPr/>
        </p:nvSpPr>
        <p:spPr>
          <a:xfrm>
            <a:off x="7452360" y="4041648"/>
            <a:ext cx="146304" cy="146304"/>
          </a:xfrm>
          <a:prstGeom prst="ellipse">
            <a:avLst/>
          </a:prstGeom>
          <a:solidFill>
            <a:srgbClr val="B23A3A"/>
          </a:solidFill>
          <a:ln w="12700">
            <a:solidFill>
              <a:srgbClr val="B23A3A"/>
            </a:solidFill>
            <a:prstDash val="solid"/>
          </a:ln>
        </p:spPr>
      </p:sp>
      <p:sp>
        <p:nvSpPr>
          <p:cNvPr id="43" name="Text 40"/>
          <p:cNvSpPr txBox="1"/>
          <p:nvPr/>
        </p:nvSpPr>
        <p:spPr>
          <a:xfrm>
            <a:off x="7699248" y="3886200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Major list: retire domain</a:t>
            </a:r>
            <a:endParaRPr lang="en-US" sz="1200" dirty="0"/>
          </a:p>
        </p:txBody>
      </p:sp>
      <p:sp>
        <p:nvSpPr>
          <p:cNvPr id="44" name="Shape 41"/>
          <p:cNvSpPr/>
          <p:nvPr/>
        </p:nvSpPr>
        <p:spPr>
          <a:xfrm>
            <a:off x="548640" y="4434840"/>
            <a:ext cx="11064240" cy="457200"/>
          </a:xfrm>
          <a:prstGeom prst="roundRect">
            <a:avLst>
              <a:gd name="adj" fmla="val 16000"/>
            </a:avLst>
          </a:prstGeom>
          <a:solidFill>
            <a:srgbClr val="F5F8FA"/>
          </a:solidFill>
          <a:ln w="9525">
            <a:solidFill>
              <a:srgbClr val="DCE4EA"/>
            </a:solidFill>
            <a:prstDash val="solid"/>
          </a:ln>
        </p:spPr>
      </p:sp>
      <p:sp>
        <p:nvSpPr>
          <p:cNvPr id="45" name="Text 42"/>
          <p:cNvSpPr txBox="1"/>
          <p:nvPr/>
        </p:nvSpPr>
        <p:spPr>
          <a:xfrm>
            <a:off x="685800" y="4434840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Reply rate</a:t>
            </a:r>
            <a:endParaRPr lang="en-US" sz="1300" dirty="0"/>
          </a:p>
        </p:txBody>
      </p:sp>
      <p:sp>
        <p:nvSpPr>
          <p:cNvPr id="46" name="Shape 43"/>
          <p:cNvSpPr/>
          <p:nvPr/>
        </p:nvSpPr>
        <p:spPr>
          <a:xfrm>
            <a:off x="3566160" y="4526280"/>
            <a:ext cx="1645920" cy="274320"/>
          </a:xfrm>
          <a:prstGeom prst="roundRect">
            <a:avLst>
              <a:gd name="adj" fmla="val 50000"/>
            </a:avLst>
          </a:prstGeom>
          <a:solidFill>
            <a:srgbClr val="E2F3E8"/>
          </a:solidFill>
          <a:ln w="12700">
            <a:solidFill>
              <a:srgbClr val="E2F3E8"/>
            </a:solidFill>
            <a:prstDash val="solid"/>
          </a:ln>
        </p:spPr>
      </p:sp>
      <p:sp>
        <p:nvSpPr>
          <p:cNvPr id="47" name="Text 44"/>
          <p:cNvSpPr txBox="1"/>
          <p:nvPr/>
        </p:nvSpPr>
        <p:spPr>
          <a:xfrm>
            <a:off x="3566160" y="4526280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D7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3%+</a:t>
            </a:r>
            <a:endParaRPr lang="en-US" sz="1050" dirty="0"/>
          </a:p>
        </p:txBody>
      </p:sp>
      <p:sp>
        <p:nvSpPr>
          <p:cNvPr id="48" name="Shape 45"/>
          <p:cNvSpPr/>
          <p:nvPr/>
        </p:nvSpPr>
        <p:spPr>
          <a:xfrm>
            <a:off x="5486400" y="4526280"/>
            <a:ext cx="1645920" cy="274320"/>
          </a:xfrm>
          <a:prstGeom prst="roundRect">
            <a:avLst>
              <a:gd name="adj" fmla="val 50000"/>
            </a:avLst>
          </a:prstGeom>
          <a:solidFill>
            <a:srgbClr val="FBF1D6"/>
          </a:solidFill>
          <a:ln w="12700">
            <a:solidFill>
              <a:srgbClr val="FBF1D6"/>
            </a:solidFill>
            <a:prstDash val="solid"/>
          </a:ln>
        </p:spPr>
      </p:sp>
      <p:sp>
        <p:nvSpPr>
          <p:cNvPr id="49" name="Text 46"/>
          <p:cNvSpPr txBox="1"/>
          <p:nvPr/>
        </p:nvSpPr>
        <p:spPr>
          <a:xfrm>
            <a:off x="5486400" y="4526280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A874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1.5 to 3%</a:t>
            </a:r>
            <a:endParaRPr lang="en-US" sz="1050" dirty="0"/>
          </a:p>
        </p:txBody>
      </p:sp>
      <p:sp>
        <p:nvSpPr>
          <p:cNvPr id="50" name="Shape 47"/>
          <p:cNvSpPr/>
          <p:nvPr/>
        </p:nvSpPr>
        <p:spPr>
          <a:xfrm>
            <a:off x="7452360" y="4590288"/>
            <a:ext cx="146304" cy="146304"/>
          </a:xfrm>
          <a:prstGeom prst="ellipse">
            <a:avLst/>
          </a:prstGeom>
          <a:solidFill>
            <a:srgbClr val="B23A3A"/>
          </a:solidFill>
          <a:ln w="12700">
            <a:solidFill>
              <a:srgbClr val="B23A3A"/>
            </a:solidFill>
            <a:prstDash val="solid"/>
          </a:ln>
        </p:spPr>
      </p:sp>
      <p:sp>
        <p:nvSpPr>
          <p:cNvPr id="51" name="Text 48"/>
          <p:cNvSpPr txBox="1"/>
          <p:nvPr/>
        </p:nvSpPr>
        <p:spPr>
          <a:xfrm>
            <a:off x="7699248" y="4434840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 1% for 2 weeks: rewrite</a:t>
            </a:r>
            <a:endParaRPr lang="en-US" sz="1200" dirty="0"/>
          </a:p>
        </p:txBody>
      </p:sp>
      <p:sp>
        <p:nvSpPr>
          <p:cNvPr id="52" name="Shape 49"/>
          <p:cNvSpPr/>
          <p:nvPr/>
        </p:nvSpPr>
        <p:spPr>
          <a:xfrm>
            <a:off x="548640" y="4983480"/>
            <a:ext cx="11064240" cy="45720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</p:spPr>
      </p:sp>
      <p:sp>
        <p:nvSpPr>
          <p:cNvPr id="53" name="Text 50"/>
          <p:cNvSpPr txBox="1"/>
          <p:nvPr/>
        </p:nvSpPr>
        <p:spPr>
          <a:xfrm>
            <a:off x="685800" y="4983480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Positive reply rate</a:t>
            </a:r>
            <a:endParaRPr lang="en-US" sz="1300" dirty="0"/>
          </a:p>
        </p:txBody>
      </p:sp>
      <p:sp>
        <p:nvSpPr>
          <p:cNvPr id="54" name="Shape 51"/>
          <p:cNvSpPr/>
          <p:nvPr/>
        </p:nvSpPr>
        <p:spPr>
          <a:xfrm>
            <a:off x="3566160" y="5074920"/>
            <a:ext cx="1645920" cy="274320"/>
          </a:xfrm>
          <a:prstGeom prst="roundRect">
            <a:avLst>
              <a:gd name="adj" fmla="val 50000"/>
            </a:avLst>
          </a:prstGeom>
          <a:solidFill>
            <a:srgbClr val="E2F3E8"/>
          </a:solidFill>
          <a:ln w="12700">
            <a:solidFill>
              <a:srgbClr val="E2F3E8"/>
            </a:solidFill>
            <a:prstDash val="solid"/>
          </a:ln>
        </p:spPr>
      </p:sp>
      <p:sp>
        <p:nvSpPr>
          <p:cNvPr id="55" name="Text 52"/>
          <p:cNvSpPr txBox="1"/>
          <p:nvPr/>
        </p:nvSpPr>
        <p:spPr>
          <a:xfrm>
            <a:off x="3566160" y="5074920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D7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0.8%+</a:t>
            </a:r>
            <a:endParaRPr lang="en-US" sz="1050" dirty="0"/>
          </a:p>
        </p:txBody>
      </p:sp>
      <p:sp>
        <p:nvSpPr>
          <p:cNvPr id="56" name="Shape 53"/>
          <p:cNvSpPr/>
          <p:nvPr/>
        </p:nvSpPr>
        <p:spPr>
          <a:xfrm>
            <a:off x="5486400" y="5074920"/>
            <a:ext cx="1645920" cy="274320"/>
          </a:xfrm>
          <a:prstGeom prst="roundRect">
            <a:avLst>
              <a:gd name="adj" fmla="val 50000"/>
            </a:avLst>
          </a:prstGeom>
          <a:solidFill>
            <a:srgbClr val="FBF1D6"/>
          </a:solidFill>
          <a:ln w="12700">
            <a:solidFill>
              <a:srgbClr val="FBF1D6"/>
            </a:solidFill>
            <a:prstDash val="solid"/>
          </a:ln>
        </p:spPr>
      </p:sp>
      <p:sp>
        <p:nvSpPr>
          <p:cNvPr id="57" name="Text 54"/>
          <p:cNvSpPr txBox="1"/>
          <p:nvPr/>
        </p:nvSpPr>
        <p:spPr>
          <a:xfrm>
            <a:off x="5486400" y="5074920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A874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0.4 to 0.8%</a:t>
            </a:r>
            <a:endParaRPr lang="en-US" sz="1050" dirty="0"/>
          </a:p>
        </p:txBody>
      </p:sp>
      <p:sp>
        <p:nvSpPr>
          <p:cNvPr id="58" name="Shape 55"/>
          <p:cNvSpPr/>
          <p:nvPr/>
        </p:nvSpPr>
        <p:spPr>
          <a:xfrm>
            <a:off x="7452360" y="5138928"/>
            <a:ext cx="146304" cy="146304"/>
          </a:xfrm>
          <a:prstGeom prst="ellipse">
            <a:avLst/>
          </a:prstGeom>
          <a:solidFill>
            <a:srgbClr val="B23A3A"/>
          </a:solidFill>
          <a:ln w="12700">
            <a:solidFill>
              <a:srgbClr val="B23A3A"/>
            </a:solidFill>
            <a:prstDash val="solid"/>
          </a:ln>
        </p:spPr>
      </p:sp>
      <p:sp>
        <p:nvSpPr>
          <p:cNvPr id="59" name="Text 56"/>
          <p:cNvSpPr txBox="1"/>
          <p:nvPr/>
        </p:nvSpPr>
        <p:spPr>
          <a:xfrm>
            <a:off x="7699248" y="4983480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 0.4%: rethink offer</a:t>
            </a:r>
            <a:endParaRPr lang="en-US" sz="1200" dirty="0"/>
          </a:p>
        </p:txBody>
      </p:sp>
      <p:sp>
        <p:nvSpPr>
          <p:cNvPr id="60" name="Shape 57"/>
          <p:cNvSpPr/>
          <p:nvPr/>
        </p:nvSpPr>
        <p:spPr>
          <a:xfrm>
            <a:off x="548640" y="5532120"/>
            <a:ext cx="11064240" cy="457200"/>
          </a:xfrm>
          <a:prstGeom prst="roundRect">
            <a:avLst>
              <a:gd name="adj" fmla="val 16000"/>
            </a:avLst>
          </a:prstGeom>
          <a:solidFill>
            <a:srgbClr val="F5F8FA"/>
          </a:solidFill>
          <a:ln w="9525">
            <a:solidFill>
              <a:srgbClr val="DCE4EA"/>
            </a:solidFill>
            <a:prstDash val="solid"/>
          </a:ln>
        </p:spPr>
      </p:sp>
      <p:sp>
        <p:nvSpPr>
          <p:cNvPr id="61" name="Text 58"/>
          <p:cNvSpPr txBox="1"/>
          <p:nvPr/>
        </p:nvSpPr>
        <p:spPr>
          <a:xfrm>
            <a:off x="685800" y="5532120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Interested reply time</a:t>
            </a:r>
            <a:endParaRPr lang="en-US" sz="1300" dirty="0"/>
          </a:p>
        </p:txBody>
      </p:sp>
      <p:sp>
        <p:nvSpPr>
          <p:cNvPr id="62" name="Shape 59"/>
          <p:cNvSpPr/>
          <p:nvPr/>
        </p:nvSpPr>
        <p:spPr>
          <a:xfrm>
            <a:off x="3566160" y="5623560"/>
            <a:ext cx="1645920" cy="274320"/>
          </a:xfrm>
          <a:prstGeom prst="roundRect">
            <a:avLst>
              <a:gd name="adj" fmla="val 50000"/>
            </a:avLst>
          </a:prstGeom>
          <a:solidFill>
            <a:srgbClr val="E2F3E8"/>
          </a:solidFill>
          <a:ln w="12700">
            <a:solidFill>
              <a:srgbClr val="E2F3E8"/>
            </a:solidFill>
            <a:prstDash val="solid"/>
          </a:ln>
        </p:spPr>
      </p:sp>
      <p:sp>
        <p:nvSpPr>
          <p:cNvPr id="63" name="Text 60"/>
          <p:cNvSpPr txBox="1"/>
          <p:nvPr/>
        </p:nvSpPr>
        <p:spPr>
          <a:xfrm>
            <a:off x="3566160" y="5623560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D7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 1 hr</a:t>
            </a:r>
            <a:endParaRPr lang="en-US" sz="1050" dirty="0"/>
          </a:p>
        </p:txBody>
      </p:sp>
      <p:sp>
        <p:nvSpPr>
          <p:cNvPr id="64" name="Shape 61"/>
          <p:cNvSpPr/>
          <p:nvPr/>
        </p:nvSpPr>
        <p:spPr>
          <a:xfrm>
            <a:off x="5486400" y="5623560"/>
            <a:ext cx="1645920" cy="274320"/>
          </a:xfrm>
          <a:prstGeom prst="roundRect">
            <a:avLst>
              <a:gd name="adj" fmla="val 50000"/>
            </a:avLst>
          </a:prstGeom>
          <a:solidFill>
            <a:srgbClr val="FBF1D6"/>
          </a:solidFill>
          <a:ln w="12700">
            <a:solidFill>
              <a:srgbClr val="FBF1D6"/>
            </a:solidFill>
            <a:prstDash val="solid"/>
          </a:ln>
        </p:spPr>
      </p:sp>
      <p:sp>
        <p:nvSpPr>
          <p:cNvPr id="65" name="Text 62"/>
          <p:cNvSpPr txBox="1"/>
          <p:nvPr/>
        </p:nvSpPr>
        <p:spPr>
          <a:xfrm>
            <a:off x="5486400" y="5623560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A874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to 4 hrs</a:t>
            </a:r>
            <a:endParaRPr lang="en-US" sz="1050" dirty="0"/>
          </a:p>
        </p:txBody>
      </p:sp>
      <p:sp>
        <p:nvSpPr>
          <p:cNvPr id="66" name="Shape 63"/>
          <p:cNvSpPr/>
          <p:nvPr/>
        </p:nvSpPr>
        <p:spPr>
          <a:xfrm>
            <a:off x="7452360" y="5687568"/>
            <a:ext cx="146304" cy="146304"/>
          </a:xfrm>
          <a:prstGeom prst="ellipse">
            <a:avLst/>
          </a:prstGeom>
          <a:solidFill>
            <a:srgbClr val="B23A3A"/>
          </a:solidFill>
          <a:ln w="12700">
            <a:solidFill>
              <a:srgbClr val="B23A3A"/>
            </a:solidFill>
            <a:prstDash val="solid"/>
          </a:ln>
        </p:spPr>
      </p:sp>
      <p:sp>
        <p:nvSpPr>
          <p:cNvPr id="67" name="Text 64"/>
          <p:cNvSpPr txBox="1"/>
          <p:nvPr/>
        </p:nvSpPr>
        <p:spPr>
          <a:xfrm>
            <a:off x="7699248" y="5532120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 4 hrs: add cover</a:t>
            </a:r>
            <a:endParaRPr lang="en-US" sz="1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c/public/assets/ability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26319" y="384048"/>
            <a:ext cx="1316736" cy="329184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48640" y="3474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BUDGET AND COMPLIANCE</a:t>
            </a:r>
            <a:endParaRPr lang="en-US" sz="1100" dirty="0"/>
          </a:p>
        </p:txBody>
      </p:sp>
      <p:sp>
        <p:nvSpPr>
          <p:cNvPr id="4" name="Text 1"/>
          <p:cNvSpPr txBox="1"/>
          <p:nvPr/>
        </p:nvSpPr>
        <p:spPr>
          <a:xfrm>
            <a:off x="548640" y="621792"/>
            <a:ext cx="9692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About $400 to $980 a month in tools</a:t>
            </a:r>
            <a:endParaRPr lang="en-US" sz="3000" dirty="0"/>
          </a:p>
        </p:txBody>
      </p:sp>
      <p:sp>
        <p:nvSpPr>
          <p:cNvPr id="5" name="Text 2"/>
          <p:cNvSpPr txBox="1"/>
          <p:nvPr/>
        </p:nvSpPr>
        <p:spPr>
          <a:xfrm>
            <a:off x="548640" y="1298448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Estimates from 2026 public pricing; confirm with vendors. Excludes Claude plan and team time.</a:t>
            </a:r>
            <a:endParaRPr lang="en-US" sz="1400" dirty="0"/>
          </a:p>
        </p:txBody>
      </p:sp>
      <p:sp>
        <p:nvSpPr>
          <p:cNvPr id="6" name="Text 3"/>
          <p:cNvSpPr txBox="1"/>
          <p:nvPr/>
        </p:nvSpPr>
        <p:spPr>
          <a:xfrm>
            <a:off x="548640" y="6419088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Ability  |  Email Outreach Engine</a:t>
            </a:r>
            <a:endParaRPr lang="en-US" sz="900" dirty="0"/>
          </a:p>
        </p:txBody>
      </p:sp>
      <p:sp>
        <p:nvSpPr>
          <p:cNvPr id="7" name="Text 4"/>
          <p:cNvSpPr txBox="1"/>
          <p:nvPr/>
        </p:nvSpPr>
        <p:spPr>
          <a:xfrm>
            <a:off x="11185855" y="6419088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endParaRPr lang="en-US" sz="900" dirty="0"/>
          </a:p>
        </p:txBody>
      </p:sp>
      <p:graphicFrame>
        <p:nvGraphicFramePr>
          <p:cNvPr id="8" name="Chart 0" descr=""/>
          <p:cNvGraphicFramePr/>
          <p:nvPr/>
        </p:nvGraphicFramePr>
        <p:xfrm>
          <a:off x="457200" y="1828800"/>
          <a:ext cx="6309360" cy="43891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9" name="Shape 5"/>
          <p:cNvSpPr/>
          <p:nvPr/>
        </p:nvSpPr>
        <p:spPr>
          <a:xfrm>
            <a:off x="7132320" y="1965960"/>
            <a:ext cx="4480560" cy="804672"/>
          </a:xfrm>
          <a:prstGeom prst="roundRect">
            <a:avLst>
              <a:gd name="adj" fmla="val 9091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0" y="2203704"/>
            <a:ext cx="329184" cy="329184"/>
          </a:xfrm>
          <a:prstGeom prst="rect">
            <a:avLst/>
          </a:prstGeom>
        </p:spPr>
      </p:pic>
      <p:sp>
        <p:nvSpPr>
          <p:cNvPr id="11" name="Text 6"/>
          <p:cNvSpPr txBox="1"/>
          <p:nvPr/>
        </p:nvSpPr>
        <p:spPr>
          <a:xfrm>
            <a:off x="7818120" y="2057400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United States</a:t>
            </a:r>
            <a:endParaRPr lang="en-US" sz="1400" dirty="0"/>
          </a:p>
        </p:txBody>
      </p:sp>
      <p:sp>
        <p:nvSpPr>
          <p:cNvPr id="12" name="Text 7"/>
          <p:cNvSpPr txBox="1"/>
          <p:nvPr/>
        </p:nvSpPr>
        <p:spPr>
          <a:xfrm>
            <a:off x="7818120" y="2368296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CAN-SPAM: postal address, clear opt-out</a:t>
            </a:r>
            <a:endParaRPr lang="en-US" sz="1150" dirty="0"/>
          </a:p>
        </p:txBody>
      </p:sp>
      <p:sp>
        <p:nvSpPr>
          <p:cNvPr id="13" name="Shape 8"/>
          <p:cNvSpPr/>
          <p:nvPr/>
        </p:nvSpPr>
        <p:spPr>
          <a:xfrm>
            <a:off x="7132320" y="2898648"/>
            <a:ext cx="4480560" cy="804672"/>
          </a:xfrm>
          <a:prstGeom prst="roundRect">
            <a:avLst>
              <a:gd name="adj" fmla="val 9091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00" y="3136392"/>
            <a:ext cx="329184" cy="329184"/>
          </a:xfrm>
          <a:prstGeom prst="rect">
            <a:avLst/>
          </a:prstGeom>
        </p:spPr>
      </p:pic>
      <p:sp>
        <p:nvSpPr>
          <p:cNvPr id="15" name="Text 9"/>
          <p:cNvSpPr txBox="1"/>
          <p:nvPr/>
        </p:nvSpPr>
        <p:spPr>
          <a:xfrm>
            <a:off x="7818120" y="2990088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Canada</a:t>
            </a:r>
            <a:endParaRPr lang="en-US" sz="1400" dirty="0"/>
          </a:p>
        </p:txBody>
      </p:sp>
      <p:sp>
        <p:nvSpPr>
          <p:cNvPr id="16" name="Text 10"/>
          <p:cNvSpPr txBox="1"/>
          <p:nvPr/>
        </p:nvSpPr>
        <p:spPr>
          <a:xfrm>
            <a:off x="7818120" y="3300984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CASL: published business email, role relevant</a:t>
            </a:r>
            <a:endParaRPr lang="en-US" sz="1150" dirty="0"/>
          </a:p>
        </p:txBody>
      </p:sp>
      <p:sp>
        <p:nvSpPr>
          <p:cNvPr id="17" name="Shape 11"/>
          <p:cNvSpPr/>
          <p:nvPr/>
        </p:nvSpPr>
        <p:spPr>
          <a:xfrm>
            <a:off x="7132320" y="3831336"/>
            <a:ext cx="4480560" cy="804672"/>
          </a:xfrm>
          <a:prstGeom prst="roundRect">
            <a:avLst>
              <a:gd name="adj" fmla="val 9091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pic>
        <p:nvPicPr>
          <p:cNvPr id="18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5200" y="4069080"/>
            <a:ext cx="329184" cy="329184"/>
          </a:xfrm>
          <a:prstGeom prst="rect">
            <a:avLst/>
          </a:prstGeom>
        </p:spPr>
      </p:pic>
      <p:sp>
        <p:nvSpPr>
          <p:cNvPr id="19" name="Text 12"/>
          <p:cNvSpPr txBox="1"/>
          <p:nvPr/>
        </p:nvSpPr>
        <p:spPr>
          <a:xfrm>
            <a:off x="7818120" y="3922776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UK and EU</a:t>
            </a:r>
            <a:endParaRPr lang="en-US" sz="1400" dirty="0"/>
          </a:p>
        </p:txBody>
      </p:sp>
      <p:sp>
        <p:nvSpPr>
          <p:cNvPr id="20" name="Text 13"/>
          <p:cNvSpPr txBox="1"/>
          <p:nvPr/>
        </p:nvSpPr>
        <p:spPr>
          <a:xfrm>
            <a:off x="7818120" y="4233672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GDPR legitimate interest; exclude Germany</a:t>
            </a:r>
            <a:endParaRPr lang="en-US" sz="1150" dirty="0"/>
          </a:p>
        </p:txBody>
      </p:sp>
      <p:sp>
        <p:nvSpPr>
          <p:cNvPr id="21" name="Shape 14"/>
          <p:cNvSpPr/>
          <p:nvPr/>
        </p:nvSpPr>
        <p:spPr>
          <a:xfrm>
            <a:off x="7132320" y="4764024"/>
            <a:ext cx="4480560" cy="804672"/>
          </a:xfrm>
          <a:prstGeom prst="roundRect">
            <a:avLst>
              <a:gd name="adj" fmla="val 9091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pic>
        <p:nvPicPr>
          <p:cNvPr id="22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15200" y="5001768"/>
            <a:ext cx="329184" cy="329184"/>
          </a:xfrm>
          <a:prstGeom prst="rect">
            <a:avLst/>
          </a:prstGeom>
        </p:spPr>
      </p:pic>
      <p:sp>
        <p:nvSpPr>
          <p:cNvPr id="23" name="Text 15"/>
          <p:cNvSpPr txBox="1"/>
          <p:nvPr/>
        </p:nvSpPr>
        <p:spPr>
          <a:xfrm>
            <a:off x="7818120" y="4855464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UAE, KSA, Qatar</a:t>
            </a:r>
            <a:endParaRPr lang="en-US" sz="1400" dirty="0"/>
          </a:p>
        </p:txBody>
      </p:sp>
      <p:sp>
        <p:nvSpPr>
          <p:cNvPr id="24" name="Text 16"/>
          <p:cNvSpPr txBox="1"/>
          <p:nvPr/>
        </p:nvSpPr>
        <p:spPr>
          <a:xfrm>
            <a:off x="7818120" y="516636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PDPL / PDPPL: B2B relevant, documented source</a:t>
            </a:r>
            <a:endParaRPr lang="en-US" sz="1150" dirty="0"/>
          </a:p>
        </p:txBody>
      </p:sp>
      <p:sp>
        <p:nvSpPr>
          <p:cNvPr id="25" name="Text 17"/>
          <p:cNvSpPr txBox="1"/>
          <p:nvPr/>
        </p:nvSpPr>
        <p:spPr>
          <a:xfrm>
            <a:off x="7132320" y="5806440"/>
            <a:ext cx="4480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Practical summary, not legal advice. Confirm with counsel per market.</a:t>
            </a:r>
            <a:endParaRPr lang="en-US" sz="10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c/public/assets/ability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26319" y="384048"/>
            <a:ext cx="1316736" cy="329184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48640" y="3474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 PROVIDERS</a:t>
            </a:r>
            <a:endParaRPr lang="en-US" sz="1100" dirty="0"/>
          </a:p>
        </p:txBody>
      </p:sp>
      <p:sp>
        <p:nvSpPr>
          <p:cNvPr id="4" name="Text 1"/>
          <p:cNvSpPr txBox="1"/>
          <p:nvPr/>
        </p:nvSpPr>
        <p:spPr>
          <a:xfrm>
            <a:off x="548640" y="621792"/>
            <a:ext cx="9692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Suggested vendors for every part of the engine</a:t>
            </a:r>
            <a:endParaRPr lang="en-US" sz="3000" dirty="0"/>
          </a:p>
        </p:txBody>
      </p:sp>
      <p:sp>
        <p:nvSpPr>
          <p:cNvPr id="5" name="Text 2"/>
          <p:cNvSpPr txBox="1"/>
          <p:nvPr/>
        </p:nvSpPr>
        <p:spPr>
          <a:xfrm>
            <a:off x="548640" y="1298448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chosen tools stay first; alternatives and indicative 2026 prices. Confirm current prices before buying.</a:t>
            </a:r>
            <a:endParaRPr lang="en-US" sz="1400" dirty="0"/>
          </a:p>
        </p:txBody>
      </p:sp>
      <p:sp>
        <p:nvSpPr>
          <p:cNvPr id="6" name="Text 3"/>
          <p:cNvSpPr txBox="1"/>
          <p:nvPr/>
        </p:nvSpPr>
        <p:spPr>
          <a:xfrm>
            <a:off x="548640" y="6419088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Ability  |  Email Outreach Engine</a:t>
            </a:r>
            <a:endParaRPr lang="en-US" sz="900" dirty="0"/>
          </a:p>
        </p:txBody>
      </p:sp>
      <p:sp>
        <p:nvSpPr>
          <p:cNvPr id="7" name="Text 4"/>
          <p:cNvSpPr txBox="1"/>
          <p:nvPr/>
        </p:nvSpPr>
        <p:spPr>
          <a:xfrm>
            <a:off x="11185855" y="6419088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endParaRPr lang="en-US" sz="900" dirty="0"/>
          </a:p>
        </p:txBody>
      </p:sp>
      <p:graphicFrame>
        <p:nvGraphicFramePr>
          <p:cNvPr id="2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783080"/>
          <a:ext cx="11091672" cy="914400"/>
        </p:xfrm>
        <a:graphic>
          <a:graphicData uri="http://schemas.openxmlformats.org/drawingml/2006/table">
            <a:tbl>
              <a:tblPr/>
              <a:tblGrid>
                <a:gridCol w="2651760"/>
                <a:gridCol w="2514600"/>
                <a:gridCol w="2651760"/>
                <a:gridCol w="3273552"/>
              </a:tblGrid>
              <a:tr h="2743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0B6E7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Need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0E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0B6E7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Suggested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0E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0B6E7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Alternatives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0E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0B6E7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Indicative price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0E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1325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Sending domains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0B6E7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Cloudflare Registrar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44576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Porkbun, Namecheap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44576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About $10 to $12 a year per .com at cost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1325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Cold inboxes (Microsoft and Google)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0B6E7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Mailscale (chosen)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44576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Maildoso, Zapmail, InboxKit, Primeforge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44576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Quote per inbox; market range about $2.50 to $4.50 per Microsoft inbox a month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AFC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1325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Sending, warmup and unibox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0B6E7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PlusVibe (chosen)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44576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Instantly, Smartlead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44576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From about $37 a month; warmup included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1325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Lead data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0B6E7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Apollo (chosen)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44576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Clay, Lusha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44576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Paid seat plans; check current Apollo pricing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AFC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1325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Research and scraping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0B6E7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Claude + Apify (chosen)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44576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PhantomBuster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44576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Apify usage-based, free tier then paid plans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1325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Email verification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0B6E7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MillionVerifier (chosen)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44576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ZeroBounce, Bouncer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44576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About $37 per 10,000 checks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AFC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1325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Second verification pass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0B6E7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NeverBounce (chosen)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44576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Scrubby for catch-all domains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44576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About $80 per 10,000 checks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1325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DMARC monitoring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0B6E7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EasyDMARC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44576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dmarcian, DMARCLY, Postmark DMARC digests (free)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44576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Free tier; paid from about $18 to $36 a month for 2 domains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AFC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1325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Deliverability score and placement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0B6E7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mail-tester, PlusVibe and Mailscale tests (chosen)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44576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GlockApps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44576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mail-tester low-cost credits; GlockApps free 3 tests then from $59 a month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1325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Reputation dashboards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0B6E7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Google Postmaster Tools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44576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Microsoft SNDS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44576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Free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AFC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1325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Opt-in bulk email lane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0B6E7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Brevo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44576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Amazon SES, Mailchimp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44576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Brevo tiered plans; SES about $0.10 per 1,000 emails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1325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CRM and pipeline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0B6E7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HubSpot Starter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44576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Pipedrive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44576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Per-seat monthly plans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AFC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1325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Automation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0B6E7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n8n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44576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Make, Zapier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44576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Self-host free or cloud plans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1325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Meeting booking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0B6E7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Calendly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44576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Cal.com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44576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Free tier; paid per seat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AFC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1325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Team alerts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0B6E7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Slack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44576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Microsoft Teams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44576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Existing workspace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5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c/public/assets/ability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26319" y="384048"/>
            <a:ext cx="1316736" cy="329184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48640" y="4572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THIS WEEK</a:t>
            </a:r>
            <a:endParaRPr lang="en-US" sz="1100" dirty="0"/>
          </a:p>
        </p:txBody>
      </p:sp>
      <p:sp>
        <p:nvSpPr>
          <p:cNvPr id="4" name="Text 1"/>
          <p:cNvSpPr txBox="1"/>
          <p:nvPr/>
        </p:nvSpPr>
        <p:spPr>
          <a:xfrm>
            <a:off x="548640" y="77724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Eight moves to get the engine running</a:t>
            </a:r>
            <a:endParaRPr lang="en-US" sz="3200" dirty="0"/>
          </a:p>
        </p:txBody>
      </p:sp>
      <p:sp>
        <p:nvSpPr>
          <p:cNvPr id="5" name="Shape 2"/>
          <p:cNvSpPr/>
          <p:nvPr/>
        </p:nvSpPr>
        <p:spPr>
          <a:xfrm>
            <a:off x="548640" y="1828800"/>
            <a:ext cx="544068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749808" y="2029968"/>
            <a:ext cx="457200" cy="457200"/>
          </a:xfrm>
          <a:prstGeom prst="ellipse">
            <a:avLst/>
          </a:prstGeom>
          <a:solidFill>
            <a:srgbClr val="0B6E73"/>
          </a:solidFill>
          <a:ln w="12700">
            <a:solidFill>
              <a:srgbClr val="0B6E73"/>
            </a:solidFill>
            <a:prstDash val="solid"/>
          </a:ln>
        </p:spPr>
      </p:sp>
      <p:sp>
        <p:nvSpPr>
          <p:cNvPr id="7" name="Text 4"/>
          <p:cNvSpPr txBox="1"/>
          <p:nvPr/>
        </p:nvSpPr>
        <p:spPr>
          <a:xfrm>
            <a:off x="749808" y="202996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8" name="Text 5"/>
          <p:cNvSpPr txBox="1"/>
          <p:nvPr/>
        </p:nvSpPr>
        <p:spPr>
          <a:xfrm>
            <a:off x="1417320" y="1828800"/>
            <a:ext cx="44348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Enable DKIM on abilityglobal.io; add 2 CNAMEs in Cloudflare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6172200" y="1828800"/>
            <a:ext cx="544068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373368" y="2029968"/>
            <a:ext cx="457200" cy="457200"/>
          </a:xfrm>
          <a:prstGeom prst="ellipse">
            <a:avLst/>
          </a:prstGeom>
          <a:solidFill>
            <a:srgbClr val="0B6E73"/>
          </a:solidFill>
          <a:ln w="12700">
            <a:solidFill>
              <a:srgbClr val="0B6E73"/>
            </a:solidFill>
            <a:prstDash val="solid"/>
          </a:ln>
        </p:spPr>
      </p:sp>
      <p:sp>
        <p:nvSpPr>
          <p:cNvPr id="11" name="Text 8"/>
          <p:cNvSpPr txBox="1"/>
          <p:nvPr/>
        </p:nvSpPr>
        <p:spPr>
          <a:xfrm>
            <a:off x="6373368" y="202996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2" name="Text 9"/>
          <p:cNvSpPr txBox="1"/>
          <p:nvPr/>
        </p:nvSpPr>
        <p:spPr>
          <a:xfrm>
            <a:off x="7040880" y="1828800"/>
            <a:ext cx="44348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Repoint DMARC reports to a monitor</a:t>
            </a:r>
            <a:endParaRPr lang="en-US" sz="1400" dirty="0"/>
          </a:p>
        </p:txBody>
      </p:sp>
      <p:sp>
        <p:nvSpPr>
          <p:cNvPr id="13" name="Shape 10"/>
          <p:cNvSpPr/>
          <p:nvPr/>
        </p:nvSpPr>
        <p:spPr>
          <a:xfrm>
            <a:off x="548640" y="2852928"/>
            <a:ext cx="544068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14" name="Shape 11"/>
          <p:cNvSpPr/>
          <p:nvPr/>
        </p:nvSpPr>
        <p:spPr>
          <a:xfrm>
            <a:off x="749808" y="3054096"/>
            <a:ext cx="457200" cy="457200"/>
          </a:xfrm>
          <a:prstGeom prst="ellipse">
            <a:avLst/>
          </a:prstGeom>
          <a:solidFill>
            <a:srgbClr val="0B6E73"/>
          </a:solidFill>
          <a:ln w="12700">
            <a:solidFill>
              <a:srgbClr val="0B6E73"/>
            </a:solidFill>
            <a:prstDash val="solid"/>
          </a:ln>
        </p:spPr>
      </p:sp>
      <p:sp>
        <p:nvSpPr>
          <p:cNvPr id="15" name="Text 12"/>
          <p:cNvSpPr txBox="1"/>
          <p:nvPr/>
        </p:nvSpPr>
        <p:spPr>
          <a:xfrm>
            <a:off x="749808" y="305409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16" name="Text 13"/>
          <p:cNvSpPr txBox="1"/>
          <p:nvPr/>
        </p:nvSpPr>
        <p:spPr>
          <a:xfrm>
            <a:off x="1417320" y="2852928"/>
            <a:ext cx="44348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Verify in Google Postmaster Tools</a:t>
            </a:r>
            <a:endParaRPr lang="en-US" sz="1400" dirty="0"/>
          </a:p>
        </p:txBody>
      </p:sp>
      <p:sp>
        <p:nvSpPr>
          <p:cNvPr id="17" name="Shape 14"/>
          <p:cNvSpPr/>
          <p:nvPr/>
        </p:nvSpPr>
        <p:spPr>
          <a:xfrm>
            <a:off x="6172200" y="2852928"/>
            <a:ext cx="544068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18" name="Shape 15"/>
          <p:cNvSpPr/>
          <p:nvPr/>
        </p:nvSpPr>
        <p:spPr>
          <a:xfrm>
            <a:off x="6373368" y="3054096"/>
            <a:ext cx="457200" cy="457200"/>
          </a:xfrm>
          <a:prstGeom prst="ellipse">
            <a:avLst/>
          </a:prstGeom>
          <a:solidFill>
            <a:srgbClr val="0B6E73"/>
          </a:solidFill>
          <a:ln w="12700">
            <a:solidFill>
              <a:srgbClr val="0B6E73"/>
            </a:solidFill>
            <a:prstDash val="solid"/>
          </a:ln>
        </p:spPr>
      </p:sp>
      <p:sp>
        <p:nvSpPr>
          <p:cNvPr id="19" name="Text 16"/>
          <p:cNvSpPr txBox="1"/>
          <p:nvPr/>
        </p:nvSpPr>
        <p:spPr>
          <a:xfrm>
            <a:off x="6373368" y="305409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dirty="0"/>
          </a:p>
        </p:txBody>
      </p:sp>
      <p:sp>
        <p:nvSpPr>
          <p:cNvPr id="20" name="Text 17"/>
          <p:cNvSpPr txBox="1"/>
          <p:nvPr/>
        </p:nvSpPr>
        <p:spPr>
          <a:xfrm>
            <a:off x="7040880" y="2852928"/>
            <a:ext cx="44348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MXToolbox health and blocklists, mail-tester 10/10</a:t>
            </a:r>
            <a:endParaRPr lang="en-US" sz="1400" dirty="0"/>
          </a:p>
        </p:txBody>
      </p:sp>
      <p:sp>
        <p:nvSpPr>
          <p:cNvPr id="21" name="Shape 18"/>
          <p:cNvSpPr/>
          <p:nvPr/>
        </p:nvSpPr>
        <p:spPr>
          <a:xfrm>
            <a:off x="548640" y="3877056"/>
            <a:ext cx="544068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22" name="Shape 19"/>
          <p:cNvSpPr/>
          <p:nvPr/>
        </p:nvSpPr>
        <p:spPr>
          <a:xfrm>
            <a:off x="749808" y="4078224"/>
            <a:ext cx="457200" cy="457200"/>
          </a:xfrm>
          <a:prstGeom prst="ellipse">
            <a:avLst/>
          </a:prstGeom>
          <a:solidFill>
            <a:srgbClr val="0B6E73"/>
          </a:solidFill>
          <a:ln w="12700">
            <a:solidFill>
              <a:srgbClr val="0B6E73"/>
            </a:solidFill>
            <a:prstDash val="solid"/>
          </a:ln>
        </p:spPr>
      </p:sp>
      <p:sp>
        <p:nvSpPr>
          <p:cNvPr id="23" name="Text 20"/>
          <p:cNvSpPr txBox="1"/>
          <p:nvPr/>
        </p:nvSpPr>
        <p:spPr>
          <a:xfrm>
            <a:off x="749808" y="407822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400" dirty="0"/>
          </a:p>
        </p:txBody>
      </p:sp>
      <p:sp>
        <p:nvSpPr>
          <p:cNvPr id="24" name="Text 21"/>
          <p:cNvSpPr txBox="1"/>
          <p:nvPr/>
        </p:nvSpPr>
        <p:spPr>
          <a:xfrm>
            <a:off x="1417320" y="3877056"/>
            <a:ext cx="44348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Stop all cold sending from abilityglobal.io</a:t>
            </a:r>
            <a:endParaRPr lang="en-US" sz="1400" dirty="0"/>
          </a:p>
        </p:txBody>
      </p:sp>
      <p:sp>
        <p:nvSpPr>
          <p:cNvPr id="25" name="Shape 22"/>
          <p:cNvSpPr/>
          <p:nvPr/>
        </p:nvSpPr>
        <p:spPr>
          <a:xfrm>
            <a:off x="6172200" y="3877056"/>
            <a:ext cx="544068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26" name="Shape 23"/>
          <p:cNvSpPr/>
          <p:nvPr/>
        </p:nvSpPr>
        <p:spPr>
          <a:xfrm>
            <a:off x="6373368" y="4078224"/>
            <a:ext cx="457200" cy="457200"/>
          </a:xfrm>
          <a:prstGeom prst="ellipse">
            <a:avLst/>
          </a:prstGeom>
          <a:solidFill>
            <a:srgbClr val="DDF0EF"/>
          </a:solidFill>
          <a:ln w="12700">
            <a:solidFill>
              <a:srgbClr val="DDF0EF"/>
            </a:solidFill>
            <a:prstDash val="solid"/>
          </a:ln>
        </p:spPr>
      </p:sp>
      <p:sp>
        <p:nvSpPr>
          <p:cNvPr id="27" name="Text 24"/>
          <p:cNvSpPr txBox="1"/>
          <p:nvPr/>
        </p:nvSpPr>
        <p:spPr>
          <a:xfrm>
            <a:off x="6373368" y="407822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400" dirty="0"/>
          </a:p>
        </p:txBody>
      </p:sp>
      <p:sp>
        <p:nvSpPr>
          <p:cNvPr id="28" name="Text 25"/>
          <p:cNvSpPr txBox="1"/>
          <p:nvPr/>
        </p:nvSpPr>
        <p:spPr>
          <a:xfrm>
            <a:off x="7040880" y="3877056"/>
            <a:ext cx="44348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Quote 24 M365 + 12 Google + 8 reserve native inboxes</a:t>
            </a:r>
            <a:endParaRPr lang="en-US" sz="1400" dirty="0"/>
          </a:p>
        </p:txBody>
      </p:sp>
      <p:sp>
        <p:nvSpPr>
          <p:cNvPr id="29" name="Shape 26"/>
          <p:cNvSpPr/>
          <p:nvPr/>
        </p:nvSpPr>
        <p:spPr>
          <a:xfrm>
            <a:off x="548640" y="4901184"/>
            <a:ext cx="544068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30" name="Shape 27"/>
          <p:cNvSpPr/>
          <p:nvPr/>
        </p:nvSpPr>
        <p:spPr>
          <a:xfrm>
            <a:off x="749808" y="5102352"/>
            <a:ext cx="457200" cy="457200"/>
          </a:xfrm>
          <a:prstGeom prst="ellipse">
            <a:avLst/>
          </a:prstGeom>
          <a:solidFill>
            <a:srgbClr val="DDF0EF"/>
          </a:solidFill>
          <a:ln w="12700">
            <a:solidFill>
              <a:srgbClr val="DDF0EF"/>
            </a:solidFill>
            <a:prstDash val="solid"/>
          </a:ln>
        </p:spPr>
      </p:sp>
      <p:sp>
        <p:nvSpPr>
          <p:cNvPr id="31" name="Text 28"/>
          <p:cNvSpPr txBox="1"/>
          <p:nvPr/>
        </p:nvSpPr>
        <p:spPr>
          <a:xfrm>
            <a:off x="749808" y="510235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400" dirty="0"/>
          </a:p>
        </p:txBody>
      </p:sp>
      <p:sp>
        <p:nvSpPr>
          <p:cNvPr id="32" name="Text 29"/>
          <p:cNvSpPr txBox="1"/>
          <p:nvPr/>
        </p:nvSpPr>
        <p:spPr>
          <a:xfrm>
            <a:off x="1417320" y="4901184"/>
            <a:ext cx="44348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Shortlist 30 domain names, buy 22</a:t>
            </a:r>
            <a:endParaRPr lang="en-US" sz="1400" dirty="0"/>
          </a:p>
        </p:txBody>
      </p:sp>
      <p:sp>
        <p:nvSpPr>
          <p:cNvPr id="33" name="Shape 30"/>
          <p:cNvSpPr/>
          <p:nvPr/>
        </p:nvSpPr>
        <p:spPr>
          <a:xfrm>
            <a:off x="6172200" y="4901184"/>
            <a:ext cx="544068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34" name="Shape 31"/>
          <p:cNvSpPr/>
          <p:nvPr/>
        </p:nvSpPr>
        <p:spPr>
          <a:xfrm>
            <a:off x="6373368" y="5102352"/>
            <a:ext cx="457200" cy="457200"/>
          </a:xfrm>
          <a:prstGeom prst="ellipse">
            <a:avLst/>
          </a:prstGeom>
          <a:solidFill>
            <a:srgbClr val="DDF0EF"/>
          </a:solidFill>
          <a:ln w="12700">
            <a:solidFill>
              <a:srgbClr val="DDF0EF"/>
            </a:solidFill>
            <a:prstDash val="solid"/>
          </a:ln>
        </p:spPr>
      </p:sp>
      <p:sp>
        <p:nvSpPr>
          <p:cNvPr id="35" name="Text 32"/>
          <p:cNvSpPr txBox="1"/>
          <p:nvPr/>
        </p:nvSpPr>
        <p:spPr>
          <a:xfrm>
            <a:off x="6373368" y="510235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400" dirty="0"/>
          </a:p>
        </p:txBody>
      </p:sp>
      <p:sp>
        <p:nvSpPr>
          <p:cNvPr id="36" name="Text 33"/>
          <p:cNvSpPr txBox="1"/>
          <p:nvPr/>
        </p:nvSpPr>
        <p:spPr>
          <a:xfrm>
            <a:off x="7040880" y="4901184"/>
            <a:ext cx="44348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PlusVibe Business; connect Apollo to Claude</a:t>
            </a:r>
            <a:endParaRPr lang="en-US" sz="1400" dirty="0"/>
          </a:p>
        </p:txBody>
      </p:sp>
      <p:sp>
        <p:nvSpPr>
          <p:cNvPr id="37" name="Text 34"/>
          <p:cNvSpPr txBox="1"/>
          <p:nvPr/>
        </p:nvSpPr>
        <p:spPr>
          <a:xfrm>
            <a:off x="548640" y="6035040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cold email: 14 October 2026    |    1,008 emails a day: 4 November 2026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c/public/assets/ability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26319" y="384048"/>
            <a:ext cx="1316736" cy="329184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48640" y="3474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METHODOLOGY</a:t>
            </a:r>
            <a:endParaRPr lang="en-US" sz="1100" dirty="0"/>
          </a:p>
        </p:txBody>
      </p:sp>
      <p:sp>
        <p:nvSpPr>
          <p:cNvPr id="4" name="Text 1"/>
          <p:cNvSpPr txBox="1"/>
          <p:nvPr/>
        </p:nvSpPr>
        <p:spPr>
          <a:xfrm>
            <a:off x="548640" y="621792"/>
            <a:ext cx="9692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Five pillars hold the whole system up</a:t>
            </a:r>
            <a:endParaRPr lang="en-US" sz="3000" dirty="0"/>
          </a:p>
        </p:txBody>
      </p:sp>
      <p:sp>
        <p:nvSpPr>
          <p:cNvPr id="5" name="Text 2"/>
          <p:cNvSpPr txBox="1"/>
          <p:nvPr/>
        </p:nvSpPr>
        <p:spPr>
          <a:xfrm>
            <a:off x="548640" y="1298448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decision in this plan maps to one of your five pillars.</a:t>
            </a:r>
            <a:endParaRPr lang="en-US" sz="1400" dirty="0"/>
          </a:p>
        </p:txBody>
      </p:sp>
      <p:sp>
        <p:nvSpPr>
          <p:cNvPr id="6" name="Text 3"/>
          <p:cNvSpPr txBox="1"/>
          <p:nvPr/>
        </p:nvSpPr>
        <p:spPr>
          <a:xfrm>
            <a:off x="548640" y="6419088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Ability  |  Email Outreach Engine</a:t>
            </a:r>
            <a:endParaRPr lang="en-US" sz="900" dirty="0"/>
          </a:p>
        </p:txBody>
      </p:sp>
      <p:sp>
        <p:nvSpPr>
          <p:cNvPr id="7" name="Text 4"/>
          <p:cNvSpPr txBox="1"/>
          <p:nvPr/>
        </p:nvSpPr>
        <p:spPr>
          <a:xfrm>
            <a:off x="11185855" y="6419088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548640" y="2103120"/>
            <a:ext cx="2057400" cy="3840480"/>
          </a:xfrm>
          <a:prstGeom prst="roundRect">
            <a:avLst>
              <a:gd name="adj" fmla="val 3556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777240" y="2331720"/>
            <a:ext cx="777240" cy="777240"/>
          </a:xfrm>
          <a:prstGeom prst="ellipse">
            <a:avLst/>
          </a:prstGeom>
          <a:solidFill>
            <a:srgbClr val="DDF0EF"/>
          </a:solidFill>
          <a:ln w="12700">
            <a:solidFill>
              <a:srgbClr val="DDF0EF"/>
            </a:solidFill>
            <a:prstDash val="solid"/>
          </a:ln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778" y="2518258"/>
            <a:ext cx="404165" cy="404165"/>
          </a:xfrm>
          <a:prstGeom prst="rect">
            <a:avLst/>
          </a:prstGeom>
        </p:spPr>
      </p:pic>
      <p:sp>
        <p:nvSpPr>
          <p:cNvPr id="11" name="Text 7"/>
          <p:cNvSpPr txBox="1"/>
          <p:nvPr/>
        </p:nvSpPr>
        <p:spPr>
          <a:xfrm>
            <a:off x="1920240" y="2395728"/>
            <a:ext cx="548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300" dirty="0"/>
          </a:p>
        </p:txBody>
      </p:sp>
      <p:sp>
        <p:nvSpPr>
          <p:cNvPr id="12" name="Text 8"/>
          <p:cNvSpPr txBox="1"/>
          <p:nvPr/>
        </p:nvSpPr>
        <p:spPr>
          <a:xfrm>
            <a:off x="777240" y="3291840"/>
            <a:ext cx="1737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Domain</a:t>
            </a:r>
            <a:endParaRPr lang="en-US" sz="1800" dirty="0"/>
          </a:p>
        </p:txBody>
      </p:sp>
      <p:sp>
        <p:nvSpPr>
          <p:cNvPr id="13" name="Text 9"/>
          <p:cNvSpPr txBox="1"/>
          <p:nvPr/>
        </p:nvSpPr>
        <p:spPr>
          <a:xfrm>
            <a:off x="777240" y="3977640"/>
            <a:ext cx="169164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 domain protected. 22 lookalike sending domains that redirect to abilityglobal.io.</a:t>
            </a:r>
            <a:endParaRPr lang="en-US" sz="1250" dirty="0"/>
          </a:p>
        </p:txBody>
      </p:sp>
      <p:sp>
        <p:nvSpPr>
          <p:cNvPr id="14" name="Shape 10"/>
          <p:cNvSpPr/>
          <p:nvPr/>
        </p:nvSpPr>
        <p:spPr>
          <a:xfrm>
            <a:off x="2807208" y="2103120"/>
            <a:ext cx="2057400" cy="3840480"/>
          </a:xfrm>
          <a:prstGeom prst="roundRect">
            <a:avLst>
              <a:gd name="adj" fmla="val 3556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3035808" y="2331720"/>
            <a:ext cx="777240" cy="777240"/>
          </a:xfrm>
          <a:prstGeom prst="ellipse">
            <a:avLst/>
          </a:prstGeom>
          <a:solidFill>
            <a:srgbClr val="DDF0EF"/>
          </a:solidFill>
          <a:ln w="12700">
            <a:solidFill>
              <a:srgbClr val="DDF0EF"/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2346" y="2518258"/>
            <a:ext cx="404165" cy="404165"/>
          </a:xfrm>
          <a:prstGeom prst="rect">
            <a:avLst/>
          </a:prstGeom>
        </p:spPr>
      </p:pic>
      <p:sp>
        <p:nvSpPr>
          <p:cNvPr id="17" name="Text 12"/>
          <p:cNvSpPr txBox="1"/>
          <p:nvPr/>
        </p:nvSpPr>
        <p:spPr>
          <a:xfrm>
            <a:off x="4178808" y="2395728"/>
            <a:ext cx="548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300" dirty="0"/>
          </a:p>
        </p:txBody>
      </p:sp>
      <p:sp>
        <p:nvSpPr>
          <p:cNvPr id="18" name="Text 13"/>
          <p:cNvSpPr txBox="1"/>
          <p:nvPr/>
        </p:nvSpPr>
        <p:spPr>
          <a:xfrm>
            <a:off x="3035808" y="3291840"/>
            <a:ext cx="1737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 servers</a:t>
            </a:r>
            <a:endParaRPr lang="en-US" sz="1800" dirty="0"/>
          </a:p>
        </p:txBody>
      </p:sp>
      <p:sp>
        <p:nvSpPr>
          <p:cNvPr id="19" name="Text 14"/>
          <p:cNvSpPr txBox="1"/>
          <p:nvPr/>
        </p:nvSpPr>
        <p:spPr>
          <a:xfrm>
            <a:off x="3035808" y="3977640"/>
            <a:ext cx="169164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Native Microsoft 365 and Google Workspace inboxes, matched to the recipient's provider.</a:t>
            </a:r>
            <a:endParaRPr lang="en-US" sz="1250" dirty="0"/>
          </a:p>
        </p:txBody>
      </p:sp>
      <p:sp>
        <p:nvSpPr>
          <p:cNvPr id="20" name="Shape 15"/>
          <p:cNvSpPr/>
          <p:nvPr/>
        </p:nvSpPr>
        <p:spPr>
          <a:xfrm>
            <a:off x="5065776" y="2103120"/>
            <a:ext cx="2057400" cy="3840480"/>
          </a:xfrm>
          <a:prstGeom prst="roundRect">
            <a:avLst>
              <a:gd name="adj" fmla="val 3556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21" name="Shape 16"/>
          <p:cNvSpPr/>
          <p:nvPr/>
        </p:nvSpPr>
        <p:spPr>
          <a:xfrm>
            <a:off x="5294376" y="2331720"/>
            <a:ext cx="777240" cy="777240"/>
          </a:xfrm>
          <a:prstGeom prst="ellipse">
            <a:avLst/>
          </a:prstGeom>
          <a:solidFill>
            <a:srgbClr val="DDF0EF"/>
          </a:solidFill>
          <a:ln w="12700">
            <a:solidFill>
              <a:srgbClr val="DDF0EF"/>
            </a:solidFill>
            <a:prstDash val="solid"/>
          </a:ln>
        </p:spPr>
      </p:sp>
      <p:pic>
        <p:nvPicPr>
          <p:cNvPr id="2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0914" y="2518258"/>
            <a:ext cx="404165" cy="404165"/>
          </a:xfrm>
          <a:prstGeom prst="rect">
            <a:avLst/>
          </a:prstGeom>
        </p:spPr>
      </p:pic>
      <p:sp>
        <p:nvSpPr>
          <p:cNvPr id="23" name="Text 17"/>
          <p:cNvSpPr txBox="1"/>
          <p:nvPr/>
        </p:nvSpPr>
        <p:spPr>
          <a:xfrm>
            <a:off x="6437376" y="2395728"/>
            <a:ext cx="548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300" dirty="0"/>
          </a:p>
        </p:txBody>
      </p:sp>
      <p:sp>
        <p:nvSpPr>
          <p:cNvPr id="24" name="Text 18"/>
          <p:cNvSpPr txBox="1"/>
          <p:nvPr/>
        </p:nvSpPr>
        <p:spPr>
          <a:xfrm>
            <a:off x="5294376" y="3291840"/>
            <a:ext cx="1737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Content</a:t>
            </a:r>
            <a:endParaRPr lang="en-US" sz="1800" dirty="0"/>
          </a:p>
        </p:txBody>
      </p:sp>
      <p:sp>
        <p:nvSpPr>
          <p:cNvPr id="25" name="Text 19"/>
          <p:cNvSpPr txBox="1"/>
          <p:nvPr/>
        </p:nvSpPr>
        <p:spPr>
          <a:xfrm>
            <a:off x="5294376" y="3977640"/>
            <a:ext cx="169164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Plain text, researched first line, spintax and 3 to 4 angle variants per step.</a:t>
            </a:r>
            <a:endParaRPr lang="en-US" sz="1250" dirty="0"/>
          </a:p>
        </p:txBody>
      </p:sp>
      <p:sp>
        <p:nvSpPr>
          <p:cNvPr id="26" name="Shape 20"/>
          <p:cNvSpPr/>
          <p:nvPr/>
        </p:nvSpPr>
        <p:spPr>
          <a:xfrm>
            <a:off x="7324344" y="2103120"/>
            <a:ext cx="2057400" cy="3840480"/>
          </a:xfrm>
          <a:prstGeom prst="roundRect">
            <a:avLst>
              <a:gd name="adj" fmla="val 3556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27" name="Shape 21"/>
          <p:cNvSpPr/>
          <p:nvPr/>
        </p:nvSpPr>
        <p:spPr>
          <a:xfrm>
            <a:off x="7552944" y="2331720"/>
            <a:ext cx="777240" cy="777240"/>
          </a:xfrm>
          <a:prstGeom prst="ellipse">
            <a:avLst/>
          </a:prstGeom>
          <a:solidFill>
            <a:srgbClr val="DDF0EF"/>
          </a:solidFill>
          <a:ln w="12700">
            <a:solidFill>
              <a:srgbClr val="DDF0EF"/>
            </a:solidFill>
            <a:prstDash val="solid"/>
          </a:ln>
        </p:spPr>
      </p:sp>
      <p:pic>
        <p:nvPicPr>
          <p:cNvPr id="2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39482" y="2518258"/>
            <a:ext cx="404165" cy="404165"/>
          </a:xfrm>
          <a:prstGeom prst="rect">
            <a:avLst/>
          </a:prstGeom>
        </p:spPr>
      </p:pic>
      <p:sp>
        <p:nvSpPr>
          <p:cNvPr id="29" name="Text 22"/>
          <p:cNvSpPr txBox="1"/>
          <p:nvPr/>
        </p:nvSpPr>
        <p:spPr>
          <a:xfrm>
            <a:off x="8695944" y="2395728"/>
            <a:ext cx="548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300" dirty="0"/>
          </a:p>
        </p:txBody>
      </p:sp>
      <p:sp>
        <p:nvSpPr>
          <p:cNvPr id="30" name="Text 23"/>
          <p:cNvSpPr txBox="1"/>
          <p:nvPr/>
        </p:nvSpPr>
        <p:spPr>
          <a:xfrm>
            <a:off x="7552944" y="3291840"/>
            <a:ext cx="1737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Sending behavior</a:t>
            </a:r>
            <a:endParaRPr lang="en-US" sz="1800" dirty="0"/>
          </a:p>
        </p:txBody>
      </p:sp>
      <p:sp>
        <p:nvSpPr>
          <p:cNvPr id="31" name="Text 24"/>
          <p:cNvSpPr txBox="1"/>
          <p:nvPr/>
        </p:nvSpPr>
        <p:spPr>
          <a:xfrm>
            <a:off x="7552944" y="3977640"/>
            <a:ext cx="169164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 per inbox, recipient working hours, random gaps, daily jitter, rotation.</a:t>
            </a:r>
            <a:endParaRPr lang="en-US" sz="1250" dirty="0"/>
          </a:p>
        </p:txBody>
      </p:sp>
      <p:sp>
        <p:nvSpPr>
          <p:cNvPr id="32" name="Shape 25"/>
          <p:cNvSpPr/>
          <p:nvPr/>
        </p:nvSpPr>
        <p:spPr>
          <a:xfrm>
            <a:off x="9582912" y="2103120"/>
            <a:ext cx="2057400" cy="3840480"/>
          </a:xfrm>
          <a:prstGeom prst="roundRect">
            <a:avLst>
              <a:gd name="adj" fmla="val 3556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33" name="Shape 26"/>
          <p:cNvSpPr/>
          <p:nvPr/>
        </p:nvSpPr>
        <p:spPr>
          <a:xfrm>
            <a:off x="9811512" y="2331720"/>
            <a:ext cx="777240" cy="777240"/>
          </a:xfrm>
          <a:prstGeom prst="ellipse">
            <a:avLst/>
          </a:prstGeom>
          <a:solidFill>
            <a:srgbClr val="DDF0EF"/>
          </a:solidFill>
          <a:ln w="12700">
            <a:solidFill>
              <a:srgbClr val="DDF0EF"/>
            </a:solidFill>
            <a:prstDash val="solid"/>
          </a:ln>
        </p:spPr>
      </p:sp>
      <p:pic>
        <p:nvPicPr>
          <p:cNvPr id="34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98050" y="2518258"/>
            <a:ext cx="404165" cy="404165"/>
          </a:xfrm>
          <a:prstGeom prst="rect">
            <a:avLst/>
          </a:prstGeom>
        </p:spPr>
      </p:pic>
      <p:sp>
        <p:nvSpPr>
          <p:cNvPr id="35" name="Text 27"/>
          <p:cNvSpPr txBox="1"/>
          <p:nvPr/>
        </p:nvSpPr>
        <p:spPr>
          <a:xfrm>
            <a:off x="10954512" y="2395728"/>
            <a:ext cx="548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300" dirty="0"/>
          </a:p>
        </p:txBody>
      </p:sp>
      <p:sp>
        <p:nvSpPr>
          <p:cNvPr id="36" name="Text 28"/>
          <p:cNvSpPr txBox="1"/>
          <p:nvPr/>
        </p:nvSpPr>
        <p:spPr>
          <a:xfrm>
            <a:off x="9811512" y="3291840"/>
            <a:ext cx="1737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Deliverability protocols</a:t>
            </a:r>
            <a:endParaRPr lang="en-US" sz="1800" dirty="0"/>
          </a:p>
        </p:txBody>
      </p:sp>
      <p:sp>
        <p:nvSpPr>
          <p:cNvPr id="37" name="Text 29"/>
          <p:cNvSpPr txBox="1"/>
          <p:nvPr/>
        </p:nvSpPr>
        <p:spPr>
          <a:xfrm>
            <a:off x="9811512" y="3977640"/>
            <a:ext cx="169164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SPF, DKIM, DMARC, 4 test gates, daily monitoring and auto-pause rules.</a:t>
            </a:r>
            <a:endParaRPr lang="en-US" sz="12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c/public/assets/ability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26319" y="384048"/>
            <a:ext cx="1316736" cy="329184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48640" y="3474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PLAN, REVIEWED</a:t>
            </a:r>
            <a:endParaRPr lang="en-US" sz="1100" dirty="0"/>
          </a:p>
        </p:txBody>
      </p:sp>
      <p:sp>
        <p:nvSpPr>
          <p:cNvPr id="4" name="Text 1"/>
          <p:cNvSpPr txBox="1"/>
          <p:nvPr/>
        </p:nvSpPr>
        <p:spPr>
          <a:xfrm>
            <a:off x="548640" y="621792"/>
            <a:ext cx="9692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the architecture, fix five things</a:t>
            </a:r>
            <a:endParaRPr lang="en-US" sz="3000" dirty="0"/>
          </a:p>
        </p:txBody>
      </p:sp>
      <p:sp>
        <p:nvSpPr>
          <p:cNvPr id="5" name="Text 2"/>
          <p:cNvSpPr txBox="1"/>
          <p:nvPr/>
        </p:nvSpPr>
        <p:spPr>
          <a:xfrm>
            <a:off x="548640" y="1298448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model is how serious outbound teams run in 2026. These changes make it survive at 1,000 a day.</a:t>
            </a:r>
            <a:endParaRPr lang="en-US" sz="1400" dirty="0"/>
          </a:p>
        </p:txBody>
      </p:sp>
      <p:sp>
        <p:nvSpPr>
          <p:cNvPr id="6" name="Text 3"/>
          <p:cNvSpPr txBox="1"/>
          <p:nvPr/>
        </p:nvSpPr>
        <p:spPr>
          <a:xfrm>
            <a:off x="548640" y="6419088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Ability  |  Email Outreach Engine</a:t>
            </a:r>
            <a:endParaRPr lang="en-US" sz="900" dirty="0"/>
          </a:p>
        </p:txBody>
      </p:sp>
      <p:sp>
        <p:nvSpPr>
          <p:cNvPr id="7" name="Text 4"/>
          <p:cNvSpPr txBox="1"/>
          <p:nvPr/>
        </p:nvSpPr>
        <p:spPr>
          <a:xfrm>
            <a:off x="11185855" y="6419088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548640" y="2011680"/>
            <a:ext cx="5120640" cy="4114800"/>
          </a:xfrm>
          <a:prstGeom prst="roundRect">
            <a:avLst>
              <a:gd name="adj" fmla="val 1778"/>
            </a:avLst>
          </a:prstGeom>
          <a:solidFill>
            <a:srgbClr val="E2F3E8"/>
          </a:solidFill>
          <a:ln w="9525">
            <a:solidFill>
              <a:srgbClr val="E2F3E8"/>
            </a:solidFill>
            <a:prstDash val="solid"/>
          </a:ln>
        </p:spPr>
      </p:sp>
      <p:sp>
        <p:nvSpPr>
          <p:cNvPr id="9" name="Text 6"/>
          <p:cNvSpPr txBox="1"/>
          <p:nvPr/>
        </p:nvSpPr>
        <p:spPr>
          <a:xfrm>
            <a:off x="822960" y="219456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1D7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</a:t>
            </a:r>
            <a:endParaRPr lang="en-US" sz="1300" dirty="0"/>
          </a:p>
        </p:txBody>
      </p:sp>
      <p:sp>
        <p:nvSpPr>
          <p:cNvPr id="10" name="Text 7"/>
          <p:cNvSpPr txBox="1"/>
          <p:nvPr/>
        </p:nvSpPr>
        <p:spPr>
          <a:xfrm>
            <a:off x="822960" y="2606040"/>
            <a:ext cx="466344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 to 35 per inbox (default 28)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inboxes per domain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Apollo + Claude + Apify for leads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MillionVerifier + NeverBounce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PlusVibe sequencer with warmup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Rotation and spintax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runs before campaigns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Replies, follow-ups, meetings, scope</a:t>
            </a:r>
            <a:endParaRPr lang="en-US" sz="1400" dirty="0"/>
          </a:p>
        </p:txBody>
      </p:sp>
      <p:sp>
        <p:nvSpPr>
          <p:cNvPr id="11" name="Text 8"/>
          <p:cNvSpPr txBox="1"/>
          <p:nvPr/>
        </p:nvSpPr>
        <p:spPr>
          <a:xfrm>
            <a:off x="6035040" y="201168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D98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CHANGE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035040" y="2377440"/>
            <a:ext cx="5577840" cy="658368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13" name="Shape 10"/>
          <p:cNvSpPr/>
          <p:nvPr/>
        </p:nvSpPr>
        <p:spPr>
          <a:xfrm>
            <a:off x="6199632" y="2532888"/>
            <a:ext cx="347472" cy="347472"/>
          </a:xfrm>
          <a:prstGeom prst="ellipse">
            <a:avLst/>
          </a:prstGeom>
          <a:solidFill>
            <a:srgbClr val="FBEFD9"/>
          </a:solidFill>
          <a:ln w="12700">
            <a:solidFill>
              <a:srgbClr val="FBEFD9"/>
            </a:solidFill>
            <a:prstDash val="solid"/>
          </a:ln>
        </p:spPr>
      </p:sp>
      <p:sp>
        <p:nvSpPr>
          <p:cNvPr id="14" name="Text 11"/>
          <p:cNvSpPr txBox="1"/>
          <p:nvPr/>
        </p:nvSpPr>
        <p:spPr>
          <a:xfrm>
            <a:off x="6199632" y="2532888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D98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200" dirty="0"/>
          </a:p>
        </p:txBody>
      </p:sp>
      <p:sp>
        <p:nvSpPr>
          <p:cNvPr id="15" name="Text 12"/>
          <p:cNvSpPr txBox="1"/>
          <p:nvPr/>
        </p:nvSpPr>
        <p:spPr>
          <a:xfrm>
            <a:off x="6720840" y="246888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Never cold email from abilityglobal.io</a:t>
            </a:r>
            <a:endParaRPr lang="en-US" sz="1400" dirty="0"/>
          </a:p>
        </p:txBody>
      </p:sp>
      <p:sp>
        <p:nvSpPr>
          <p:cNvPr id="16" name="Text 13"/>
          <p:cNvSpPr txBox="1"/>
          <p:nvPr/>
        </p:nvSpPr>
        <p:spPr>
          <a:xfrm>
            <a:off x="6720840" y="2743200"/>
            <a:ext cx="4754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stays for clients, meetings and proposals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6035040" y="3136392"/>
            <a:ext cx="5577840" cy="658368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18" name="Shape 15"/>
          <p:cNvSpPr/>
          <p:nvPr/>
        </p:nvSpPr>
        <p:spPr>
          <a:xfrm>
            <a:off x="6199632" y="3291840"/>
            <a:ext cx="347472" cy="347472"/>
          </a:xfrm>
          <a:prstGeom prst="ellipse">
            <a:avLst/>
          </a:prstGeom>
          <a:solidFill>
            <a:srgbClr val="FBEFD9"/>
          </a:solidFill>
          <a:ln w="12700">
            <a:solidFill>
              <a:srgbClr val="FBEFD9"/>
            </a:solidFill>
            <a:prstDash val="solid"/>
          </a:ln>
        </p:spPr>
      </p:sp>
      <p:sp>
        <p:nvSpPr>
          <p:cNvPr id="19" name="Text 16"/>
          <p:cNvSpPr txBox="1"/>
          <p:nvPr/>
        </p:nvSpPr>
        <p:spPr>
          <a:xfrm>
            <a:off x="6199632" y="3291840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D98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200" dirty="0"/>
          </a:p>
        </p:txBody>
      </p:sp>
      <p:sp>
        <p:nvSpPr>
          <p:cNvPr id="20" name="Text 17"/>
          <p:cNvSpPr txBox="1"/>
          <p:nvPr/>
        </p:nvSpPr>
        <p:spPr>
          <a:xfrm>
            <a:off x="6720840" y="3227832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Turn on DKIM first</a:t>
            </a:r>
            <a:endParaRPr lang="en-US" sz="1400" dirty="0"/>
          </a:p>
        </p:txBody>
      </p:sp>
      <p:sp>
        <p:nvSpPr>
          <p:cNvPr id="21" name="Text 18"/>
          <p:cNvSpPr txBox="1"/>
          <p:nvPr/>
        </p:nvSpPr>
        <p:spPr>
          <a:xfrm>
            <a:off x="6720840" y="3502152"/>
            <a:ext cx="4754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main cause of spam today</a:t>
            </a:r>
            <a:endParaRPr lang="en-US" sz="1150" dirty="0"/>
          </a:p>
        </p:txBody>
      </p:sp>
      <p:sp>
        <p:nvSpPr>
          <p:cNvPr id="22" name="Shape 19"/>
          <p:cNvSpPr/>
          <p:nvPr/>
        </p:nvSpPr>
        <p:spPr>
          <a:xfrm>
            <a:off x="6035040" y="3895344"/>
            <a:ext cx="5577840" cy="658368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23" name="Shape 20"/>
          <p:cNvSpPr/>
          <p:nvPr/>
        </p:nvSpPr>
        <p:spPr>
          <a:xfrm>
            <a:off x="6199632" y="4050792"/>
            <a:ext cx="347472" cy="347472"/>
          </a:xfrm>
          <a:prstGeom prst="ellipse">
            <a:avLst/>
          </a:prstGeom>
          <a:solidFill>
            <a:srgbClr val="FBEFD9"/>
          </a:solidFill>
          <a:ln w="12700">
            <a:solidFill>
              <a:srgbClr val="FBEFD9"/>
            </a:solidFill>
            <a:prstDash val="solid"/>
          </a:ln>
        </p:spPr>
      </p:sp>
      <p:sp>
        <p:nvSpPr>
          <p:cNvPr id="24" name="Text 21"/>
          <p:cNvSpPr txBox="1"/>
          <p:nvPr/>
        </p:nvSpPr>
        <p:spPr>
          <a:xfrm>
            <a:off x="6199632" y="4050792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D98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200" dirty="0"/>
          </a:p>
        </p:txBody>
      </p:sp>
      <p:sp>
        <p:nvSpPr>
          <p:cNvPr id="25" name="Text 22"/>
          <p:cNvSpPr txBox="1"/>
          <p:nvPr/>
        </p:nvSpPr>
        <p:spPr>
          <a:xfrm>
            <a:off x="6720840" y="3986784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Mix Microsoft and Google inboxes</a:t>
            </a:r>
            <a:endParaRPr lang="en-US" sz="1400" dirty="0"/>
          </a:p>
        </p:txBody>
      </p:sp>
      <p:sp>
        <p:nvSpPr>
          <p:cNvPr id="26" name="Text 23"/>
          <p:cNvSpPr txBox="1"/>
          <p:nvPr/>
        </p:nvSpPr>
        <p:spPr>
          <a:xfrm>
            <a:off x="6720840" y="4261104"/>
            <a:ext cx="4754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buyers mostly use Microsoft</a:t>
            </a:r>
            <a:endParaRPr lang="en-US" sz="1150" dirty="0"/>
          </a:p>
        </p:txBody>
      </p:sp>
      <p:sp>
        <p:nvSpPr>
          <p:cNvPr id="27" name="Shape 24"/>
          <p:cNvSpPr/>
          <p:nvPr/>
        </p:nvSpPr>
        <p:spPr>
          <a:xfrm>
            <a:off x="6035040" y="4654296"/>
            <a:ext cx="5577840" cy="658368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28" name="Shape 25"/>
          <p:cNvSpPr/>
          <p:nvPr/>
        </p:nvSpPr>
        <p:spPr>
          <a:xfrm>
            <a:off x="6199632" y="4809744"/>
            <a:ext cx="347472" cy="347472"/>
          </a:xfrm>
          <a:prstGeom prst="ellipse">
            <a:avLst/>
          </a:prstGeom>
          <a:solidFill>
            <a:srgbClr val="FBEFD9"/>
          </a:solidFill>
          <a:ln w="12700">
            <a:solidFill>
              <a:srgbClr val="FBEFD9"/>
            </a:solidFill>
            <a:prstDash val="solid"/>
          </a:ln>
        </p:spPr>
      </p:sp>
      <p:sp>
        <p:nvSpPr>
          <p:cNvPr id="29" name="Text 26"/>
          <p:cNvSpPr txBox="1"/>
          <p:nvPr/>
        </p:nvSpPr>
        <p:spPr>
          <a:xfrm>
            <a:off x="6199632" y="4809744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D98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200" dirty="0"/>
          </a:p>
        </p:txBody>
      </p:sp>
      <p:sp>
        <p:nvSpPr>
          <p:cNvPr id="30" name="Text 27"/>
          <p:cNvSpPr txBox="1"/>
          <p:nvPr/>
        </p:nvSpPr>
        <p:spPr>
          <a:xfrm>
            <a:off x="6720840" y="4745736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Earn the 1,000</a:t>
            </a:r>
            <a:endParaRPr lang="en-US" sz="1400" dirty="0"/>
          </a:p>
        </p:txBody>
      </p:sp>
      <p:sp>
        <p:nvSpPr>
          <p:cNvPr id="31" name="Text 28"/>
          <p:cNvSpPr txBox="1"/>
          <p:nvPr/>
        </p:nvSpPr>
        <p:spPr>
          <a:xfrm>
            <a:off x="6720840" y="5020056"/>
            <a:ext cx="4754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weeks warmup, 3 weeks ramp</a:t>
            </a:r>
            <a:endParaRPr lang="en-US" sz="1150" dirty="0"/>
          </a:p>
        </p:txBody>
      </p:sp>
      <p:sp>
        <p:nvSpPr>
          <p:cNvPr id="32" name="Shape 29"/>
          <p:cNvSpPr/>
          <p:nvPr/>
        </p:nvSpPr>
        <p:spPr>
          <a:xfrm>
            <a:off x="6035040" y="5413248"/>
            <a:ext cx="5577840" cy="658368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33" name="Shape 30"/>
          <p:cNvSpPr/>
          <p:nvPr/>
        </p:nvSpPr>
        <p:spPr>
          <a:xfrm>
            <a:off x="6199632" y="5568696"/>
            <a:ext cx="347472" cy="347472"/>
          </a:xfrm>
          <a:prstGeom prst="ellipse">
            <a:avLst/>
          </a:prstGeom>
          <a:solidFill>
            <a:srgbClr val="FBEFD9"/>
          </a:solidFill>
          <a:ln w="12700">
            <a:solidFill>
              <a:srgbClr val="FBEFD9"/>
            </a:solidFill>
            <a:prstDash val="solid"/>
          </a:ln>
        </p:spPr>
      </p:sp>
      <p:sp>
        <p:nvSpPr>
          <p:cNvPr id="34" name="Text 31"/>
          <p:cNvSpPr txBox="1"/>
          <p:nvPr/>
        </p:nvSpPr>
        <p:spPr>
          <a:xfrm>
            <a:off x="6199632" y="5568696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D98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200" dirty="0"/>
          </a:p>
        </p:txBody>
      </p:sp>
      <p:sp>
        <p:nvSpPr>
          <p:cNvPr id="35" name="Text 32"/>
          <p:cNvSpPr txBox="1"/>
          <p:nvPr/>
        </p:nvSpPr>
        <p:spPr>
          <a:xfrm>
            <a:off x="6720840" y="5504688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Apify for signals only</a:t>
            </a:r>
            <a:endParaRPr lang="en-US" sz="1400" dirty="0"/>
          </a:p>
        </p:txBody>
      </p:sp>
      <p:sp>
        <p:nvSpPr>
          <p:cNvPr id="36" name="Text 33"/>
          <p:cNvSpPr txBox="1"/>
          <p:nvPr/>
        </p:nvSpPr>
        <p:spPr>
          <a:xfrm>
            <a:off x="6720840" y="5779008"/>
            <a:ext cx="4754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not scrape Apollo; use its connector</a:t>
            </a:r>
            <a:endParaRPr lang="en-US" sz="11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c/public/assets/ability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26319" y="384048"/>
            <a:ext cx="1316736" cy="329184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48640" y="3474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DOMAIN HEALTH AUDIT</a:t>
            </a:r>
            <a:endParaRPr lang="en-US" sz="1100" dirty="0"/>
          </a:p>
        </p:txBody>
      </p:sp>
      <p:sp>
        <p:nvSpPr>
          <p:cNvPr id="4" name="Text 1"/>
          <p:cNvSpPr txBox="1"/>
          <p:nvPr/>
        </p:nvSpPr>
        <p:spPr>
          <a:xfrm>
            <a:off x="548640" y="621792"/>
            <a:ext cx="9692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abilityglobal.io today</a:t>
            </a:r>
            <a:endParaRPr lang="en-US" sz="3000" dirty="0"/>
          </a:p>
        </p:txBody>
      </p:sp>
      <p:sp>
        <p:nvSpPr>
          <p:cNvPr id="5" name="Text 2"/>
          <p:cNvSpPr txBox="1"/>
          <p:nvPr/>
        </p:nvSpPr>
        <p:spPr>
          <a:xfrm>
            <a:off x="548640" y="1298448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DNS lookups, 16 Sep 2026. What Gmail and Outlook see when your mail arrives.</a:t>
            </a:r>
            <a:endParaRPr lang="en-US" sz="1400" dirty="0"/>
          </a:p>
        </p:txBody>
      </p:sp>
      <p:sp>
        <p:nvSpPr>
          <p:cNvPr id="6" name="Text 3"/>
          <p:cNvSpPr txBox="1"/>
          <p:nvPr/>
        </p:nvSpPr>
        <p:spPr>
          <a:xfrm>
            <a:off x="548640" y="6419088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Ability  |  Email Outreach Engine</a:t>
            </a:r>
            <a:endParaRPr lang="en-US" sz="900" dirty="0"/>
          </a:p>
        </p:txBody>
      </p:sp>
      <p:sp>
        <p:nvSpPr>
          <p:cNvPr id="7" name="Text 4"/>
          <p:cNvSpPr txBox="1"/>
          <p:nvPr/>
        </p:nvSpPr>
        <p:spPr>
          <a:xfrm>
            <a:off x="11185855" y="6419088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548640" y="1965960"/>
            <a:ext cx="5440680" cy="932688"/>
          </a:xfrm>
          <a:prstGeom prst="roundRect">
            <a:avLst>
              <a:gd name="adj" fmla="val 7843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731520" y="2295144"/>
            <a:ext cx="777240" cy="274320"/>
          </a:xfrm>
          <a:prstGeom prst="roundRect">
            <a:avLst>
              <a:gd name="adj" fmla="val 50000"/>
            </a:avLst>
          </a:prstGeom>
          <a:solidFill>
            <a:srgbClr val="FBF1D6"/>
          </a:solidFill>
          <a:ln w="12700">
            <a:solidFill>
              <a:srgbClr val="FBF1D6"/>
            </a:solidFill>
            <a:prstDash val="solid"/>
          </a:ln>
        </p:spPr>
      </p:sp>
      <p:sp>
        <p:nvSpPr>
          <p:cNvPr id="10" name="Text 7"/>
          <p:cNvSpPr txBox="1"/>
          <p:nvPr/>
        </p:nvSpPr>
        <p:spPr>
          <a:xfrm>
            <a:off x="731520" y="2295144"/>
            <a:ext cx="777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A874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NOTE</a:t>
            </a:r>
            <a:endParaRPr lang="en-US" sz="1050" dirty="0"/>
          </a:p>
        </p:txBody>
      </p:sp>
      <p:sp>
        <p:nvSpPr>
          <p:cNvPr id="11" name="Text 8"/>
          <p:cNvSpPr txBox="1"/>
          <p:nvPr/>
        </p:nvSpPr>
        <p:spPr>
          <a:xfrm>
            <a:off x="1691640" y="2093976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DNS host</a:t>
            </a:r>
            <a:endParaRPr lang="en-US" sz="1500" dirty="0"/>
          </a:p>
        </p:txBody>
      </p:sp>
      <p:sp>
        <p:nvSpPr>
          <p:cNvPr id="12" name="Text 9"/>
          <p:cNvSpPr txBox="1"/>
          <p:nvPr/>
        </p:nvSpPr>
        <p:spPr>
          <a:xfrm>
            <a:off x="3566160" y="2093976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A874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Cloudflare</a:t>
            </a:r>
            <a:endParaRPr lang="en-US" sz="1300" dirty="0"/>
          </a:p>
        </p:txBody>
      </p:sp>
      <p:sp>
        <p:nvSpPr>
          <p:cNvPr id="13" name="Text 10"/>
          <p:cNvSpPr txBox="1"/>
          <p:nvPr/>
        </p:nvSpPr>
        <p:spPr>
          <a:xfrm>
            <a:off x="1691640" y="2441448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Registered at GoDaddy, but edit records in Cloudflare</a:t>
            </a:r>
            <a:endParaRPr lang="en-US" sz="1150" dirty="0"/>
          </a:p>
        </p:txBody>
      </p:sp>
      <p:sp>
        <p:nvSpPr>
          <p:cNvPr id="14" name="Shape 11"/>
          <p:cNvSpPr/>
          <p:nvPr/>
        </p:nvSpPr>
        <p:spPr>
          <a:xfrm>
            <a:off x="6172200" y="1965960"/>
            <a:ext cx="5440680" cy="932688"/>
          </a:xfrm>
          <a:prstGeom prst="roundRect">
            <a:avLst>
              <a:gd name="adj" fmla="val 7843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15" name="Shape 12"/>
          <p:cNvSpPr/>
          <p:nvPr/>
        </p:nvSpPr>
        <p:spPr>
          <a:xfrm>
            <a:off x="6355080" y="2295144"/>
            <a:ext cx="777240" cy="274320"/>
          </a:xfrm>
          <a:prstGeom prst="roundRect">
            <a:avLst>
              <a:gd name="adj" fmla="val 50000"/>
            </a:avLst>
          </a:prstGeom>
          <a:solidFill>
            <a:srgbClr val="E2F3E8"/>
          </a:solidFill>
          <a:ln w="12700">
            <a:solidFill>
              <a:srgbClr val="E2F3E8"/>
            </a:solidFill>
            <a:prstDash val="solid"/>
          </a:ln>
        </p:spPr>
      </p:sp>
      <p:sp>
        <p:nvSpPr>
          <p:cNvPr id="16" name="Text 13"/>
          <p:cNvSpPr txBox="1"/>
          <p:nvPr/>
        </p:nvSpPr>
        <p:spPr>
          <a:xfrm>
            <a:off x="6355080" y="2295144"/>
            <a:ext cx="777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D7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PASS</a:t>
            </a:r>
            <a:endParaRPr lang="en-US" sz="1050" dirty="0"/>
          </a:p>
        </p:txBody>
      </p:sp>
      <p:sp>
        <p:nvSpPr>
          <p:cNvPr id="17" name="Text 14"/>
          <p:cNvSpPr txBox="1"/>
          <p:nvPr/>
        </p:nvSpPr>
        <p:spPr>
          <a:xfrm>
            <a:off x="7315200" y="2093976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MX</a:t>
            </a:r>
            <a:endParaRPr lang="en-US" sz="1500" dirty="0"/>
          </a:p>
        </p:txBody>
      </p:sp>
      <p:sp>
        <p:nvSpPr>
          <p:cNvPr id="18" name="Text 15"/>
          <p:cNvSpPr txBox="1"/>
          <p:nvPr/>
        </p:nvSpPr>
        <p:spPr>
          <a:xfrm>
            <a:off x="9189720" y="2093976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1D7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Microsoft 365</a:t>
            </a:r>
            <a:endParaRPr lang="en-US" sz="1300" dirty="0"/>
          </a:p>
        </p:txBody>
      </p:sp>
      <p:sp>
        <p:nvSpPr>
          <p:cNvPr id="19" name="Text 16"/>
          <p:cNvSpPr txBox="1"/>
          <p:nvPr/>
        </p:nvSpPr>
        <p:spPr>
          <a:xfrm>
            <a:off x="7315200" y="2441448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Mail hosted correctly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548640" y="3044952"/>
            <a:ext cx="5440680" cy="932688"/>
          </a:xfrm>
          <a:prstGeom prst="roundRect">
            <a:avLst>
              <a:gd name="adj" fmla="val 7843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21" name="Shape 18"/>
          <p:cNvSpPr/>
          <p:nvPr/>
        </p:nvSpPr>
        <p:spPr>
          <a:xfrm>
            <a:off x="731520" y="3374136"/>
            <a:ext cx="777240" cy="274320"/>
          </a:xfrm>
          <a:prstGeom prst="roundRect">
            <a:avLst>
              <a:gd name="adj" fmla="val 50000"/>
            </a:avLst>
          </a:prstGeom>
          <a:solidFill>
            <a:srgbClr val="E2F3E8"/>
          </a:solidFill>
          <a:ln w="12700">
            <a:solidFill>
              <a:srgbClr val="E2F3E8"/>
            </a:solidFill>
            <a:prstDash val="solid"/>
          </a:ln>
        </p:spPr>
      </p:sp>
      <p:sp>
        <p:nvSpPr>
          <p:cNvPr id="22" name="Text 19"/>
          <p:cNvSpPr txBox="1"/>
          <p:nvPr/>
        </p:nvSpPr>
        <p:spPr>
          <a:xfrm>
            <a:off x="731520" y="3374136"/>
            <a:ext cx="777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D7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PASS</a:t>
            </a:r>
            <a:endParaRPr lang="en-US" sz="1050" dirty="0"/>
          </a:p>
        </p:txBody>
      </p:sp>
      <p:sp>
        <p:nvSpPr>
          <p:cNvPr id="23" name="Text 20"/>
          <p:cNvSpPr txBox="1"/>
          <p:nvPr/>
        </p:nvSpPr>
        <p:spPr>
          <a:xfrm>
            <a:off x="1691640" y="3172968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SPF</a:t>
            </a:r>
            <a:endParaRPr lang="en-US" sz="1500" dirty="0"/>
          </a:p>
        </p:txBody>
      </p:sp>
      <p:sp>
        <p:nvSpPr>
          <p:cNvPr id="24" name="Text 21"/>
          <p:cNvSpPr txBox="1"/>
          <p:nvPr/>
        </p:nvSpPr>
        <p:spPr>
          <a:xfrm>
            <a:off x="3566160" y="3172968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1D7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outlook include, ~all</a:t>
            </a:r>
            <a:endParaRPr lang="en-US" sz="1300" dirty="0"/>
          </a:p>
        </p:txBody>
      </p:sp>
      <p:sp>
        <p:nvSpPr>
          <p:cNvPr id="25" name="Text 22"/>
          <p:cNvSpPr txBox="1"/>
          <p:nvPr/>
        </p:nvSpPr>
        <p:spPr>
          <a:xfrm>
            <a:off x="1691640" y="3520440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 and lean</a:t>
            </a:r>
            <a:endParaRPr lang="en-US" sz="1150" dirty="0"/>
          </a:p>
        </p:txBody>
      </p:sp>
      <p:sp>
        <p:nvSpPr>
          <p:cNvPr id="26" name="Shape 23"/>
          <p:cNvSpPr/>
          <p:nvPr/>
        </p:nvSpPr>
        <p:spPr>
          <a:xfrm>
            <a:off x="6172200" y="3044952"/>
            <a:ext cx="5440680" cy="932688"/>
          </a:xfrm>
          <a:prstGeom prst="roundRect">
            <a:avLst>
              <a:gd name="adj" fmla="val 7843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27" name="Shape 24"/>
          <p:cNvSpPr/>
          <p:nvPr/>
        </p:nvSpPr>
        <p:spPr>
          <a:xfrm>
            <a:off x="6355080" y="3374136"/>
            <a:ext cx="777240" cy="274320"/>
          </a:xfrm>
          <a:prstGeom prst="roundRect">
            <a:avLst>
              <a:gd name="adj" fmla="val 50000"/>
            </a:avLst>
          </a:prstGeom>
          <a:solidFill>
            <a:srgbClr val="F8E4E3"/>
          </a:solidFill>
          <a:ln w="12700">
            <a:solidFill>
              <a:srgbClr val="F8E4E3"/>
            </a:solidFill>
            <a:prstDash val="solid"/>
          </a:ln>
        </p:spPr>
      </p:sp>
      <p:sp>
        <p:nvSpPr>
          <p:cNvPr id="28" name="Text 25"/>
          <p:cNvSpPr txBox="1"/>
          <p:nvPr/>
        </p:nvSpPr>
        <p:spPr>
          <a:xfrm>
            <a:off x="6355080" y="3374136"/>
            <a:ext cx="777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B2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FAIL</a:t>
            </a:r>
            <a:endParaRPr lang="en-US" sz="1050" dirty="0"/>
          </a:p>
        </p:txBody>
      </p:sp>
      <p:sp>
        <p:nvSpPr>
          <p:cNvPr id="29" name="Text 26"/>
          <p:cNvSpPr txBox="1"/>
          <p:nvPr/>
        </p:nvSpPr>
        <p:spPr>
          <a:xfrm>
            <a:off x="7315200" y="3172968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DKIM</a:t>
            </a:r>
            <a:endParaRPr lang="en-US" sz="1500" dirty="0"/>
          </a:p>
        </p:txBody>
      </p:sp>
      <p:sp>
        <p:nvSpPr>
          <p:cNvPr id="30" name="Text 27"/>
          <p:cNvSpPr txBox="1"/>
          <p:nvPr/>
        </p:nvSpPr>
        <p:spPr>
          <a:xfrm>
            <a:off x="9189720" y="3172968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B2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enabled</a:t>
            </a:r>
            <a:endParaRPr lang="en-US" sz="1300" dirty="0"/>
          </a:p>
        </p:txBody>
      </p:sp>
      <p:sp>
        <p:nvSpPr>
          <p:cNvPr id="31" name="Text 28"/>
          <p:cNvSpPr txBox="1"/>
          <p:nvPr/>
        </p:nvSpPr>
        <p:spPr>
          <a:xfrm>
            <a:off x="7315200" y="3520440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aligned signature. Main cause of spam placement</a:t>
            </a:r>
            <a:endParaRPr lang="en-US" sz="1150" dirty="0"/>
          </a:p>
        </p:txBody>
      </p:sp>
      <p:sp>
        <p:nvSpPr>
          <p:cNvPr id="32" name="Shape 29"/>
          <p:cNvSpPr/>
          <p:nvPr/>
        </p:nvSpPr>
        <p:spPr>
          <a:xfrm>
            <a:off x="548640" y="4123944"/>
            <a:ext cx="5440680" cy="932688"/>
          </a:xfrm>
          <a:prstGeom prst="roundRect">
            <a:avLst>
              <a:gd name="adj" fmla="val 7843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33" name="Shape 30"/>
          <p:cNvSpPr/>
          <p:nvPr/>
        </p:nvSpPr>
        <p:spPr>
          <a:xfrm>
            <a:off x="731520" y="4453128"/>
            <a:ext cx="777240" cy="274320"/>
          </a:xfrm>
          <a:prstGeom prst="roundRect">
            <a:avLst>
              <a:gd name="adj" fmla="val 50000"/>
            </a:avLst>
          </a:prstGeom>
          <a:solidFill>
            <a:srgbClr val="FBF1D6"/>
          </a:solidFill>
          <a:ln w="12700">
            <a:solidFill>
              <a:srgbClr val="FBF1D6"/>
            </a:solidFill>
            <a:prstDash val="solid"/>
          </a:ln>
        </p:spPr>
      </p:sp>
      <p:sp>
        <p:nvSpPr>
          <p:cNvPr id="34" name="Text 31"/>
          <p:cNvSpPr txBox="1"/>
          <p:nvPr/>
        </p:nvSpPr>
        <p:spPr>
          <a:xfrm>
            <a:off x="731520" y="4453128"/>
            <a:ext cx="777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A874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WEAK</a:t>
            </a:r>
            <a:endParaRPr lang="en-US" sz="1050" dirty="0"/>
          </a:p>
        </p:txBody>
      </p:sp>
      <p:sp>
        <p:nvSpPr>
          <p:cNvPr id="35" name="Text 32"/>
          <p:cNvSpPr txBox="1"/>
          <p:nvPr/>
        </p:nvSpPr>
        <p:spPr>
          <a:xfrm>
            <a:off x="1691640" y="4251960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DMARC</a:t>
            </a:r>
            <a:endParaRPr lang="en-US" sz="1500" dirty="0"/>
          </a:p>
        </p:txBody>
      </p:sp>
      <p:sp>
        <p:nvSpPr>
          <p:cNvPr id="36" name="Text 33"/>
          <p:cNvSpPr txBox="1"/>
          <p:nvPr/>
        </p:nvSpPr>
        <p:spPr>
          <a:xfrm>
            <a:off x="3566160" y="425196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A874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p=quarantine</a:t>
            </a:r>
            <a:endParaRPr lang="en-US" sz="1300" dirty="0"/>
          </a:p>
        </p:txBody>
      </p:sp>
      <p:sp>
        <p:nvSpPr>
          <p:cNvPr id="37" name="Text 34"/>
          <p:cNvSpPr txBox="1"/>
          <p:nvPr/>
        </p:nvSpPr>
        <p:spPr>
          <a:xfrm>
            <a:off x="1691640" y="4599432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Reports go to a GoDaddy address nobody reads</a:t>
            </a:r>
            <a:endParaRPr lang="en-US" sz="1150" dirty="0"/>
          </a:p>
        </p:txBody>
      </p:sp>
      <p:sp>
        <p:nvSpPr>
          <p:cNvPr id="38" name="Shape 35"/>
          <p:cNvSpPr/>
          <p:nvPr/>
        </p:nvSpPr>
        <p:spPr>
          <a:xfrm>
            <a:off x="6172200" y="4123944"/>
            <a:ext cx="5440680" cy="932688"/>
          </a:xfrm>
          <a:prstGeom prst="roundRect">
            <a:avLst>
              <a:gd name="adj" fmla="val 7843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39" name="Shape 36"/>
          <p:cNvSpPr/>
          <p:nvPr/>
        </p:nvSpPr>
        <p:spPr>
          <a:xfrm>
            <a:off x="6355080" y="4453128"/>
            <a:ext cx="777240" cy="274320"/>
          </a:xfrm>
          <a:prstGeom prst="roundRect">
            <a:avLst>
              <a:gd name="adj" fmla="val 50000"/>
            </a:avLst>
          </a:prstGeom>
          <a:solidFill>
            <a:srgbClr val="FBF1D6"/>
          </a:solidFill>
          <a:ln w="12700">
            <a:solidFill>
              <a:srgbClr val="FBF1D6"/>
            </a:solidFill>
            <a:prstDash val="solid"/>
          </a:ln>
        </p:spPr>
      </p:sp>
      <p:sp>
        <p:nvSpPr>
          <p:cNvPr id="40" name="Text 37"/>
          <p:cNvSpPr txBox="1"/>
          <p:nvPr/>
        </p:nvSpPr>
        <p:spPr>
          <a:xfrm>
            <a:off x="6355080" y="4453128"/>
            <a:ext cx="777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A874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</a:t>
            </a:r>
            <a:endParaRPr lang="en-US" sz="1050" dirty="0"/>
          </a:p>
        </p:txBody>
      </p:sp>
      <p:sp>
        <p:nvSpPr>
          <p:cNvPr id="41" name="Text 38"/>
          <p:cNvSpPr txBox="1"/>
          <p:nvPr/>
        </p:nvSpPr>
        <p:spPr>
          <a:xfrm>
            <a:off x="7315200" y="4251960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MTA-STS / TLS-RPT</a:t>
            </a:r>
            <a:endParaRPr lang="en-US" sz="1500" dirty="0"/>
          </a:p>
        </p:txBody>
      </p:sp>
      <p:sp>
        <p:nvSpPr>
          <p:cNvPr id="42" name="Text 39"/>
          <p:cNvSpPr txBox="1"/>
          <p:nvPr/>
        </p:nvSpPr>
        <p:spPr>
          <a:xfrm>
            <a:off x="9189720" y="425196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A874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Missing</a:t>
            </a:r>
            <a:endParaRPr lang="en-US" sz="1300" dirty="0"/>
          </a:p>
        </p:txBody>
      </p:sp>
      <p:sp>
        <p:nvSpPr>
          <p:cNvPr id="43" name="Text 40"/>
          <p:cNvSpPr txBox="1"/>
          <p:nvPr/>
        </p:nvSpPr>
        <p:spPr>
          <a:xfrm>
            <a:off x="7315200" y="4599432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Trust signal for banks and enterprise</a:t>
            </a:r>
            <a:endParaRPr lang="en-US" sz="1150" dirty="0"/>
          </a:p>
        </p:txBody>
      </p:sp>
      <p:sp>
        <p:nvSpPr>
          <p:cNvPr id="44" name="Shape 41"/>
          <p:cNvSpPr/>
          <p:nvPr/>
        </p:nvSpPr>
        <p:spPr>
          <a:xfrm>
            <a:off x="548640" y="5202936"/>
            <a:ext cx="5440680" cy="932688"/>
          </a:xfrm>
          <a:prstGeom prst="roundRect">
            <a:avLst>
              <a:gd name="adj" fmla="val 7843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45" name="Shape 42"/>
          <p:cNvSpPr/>
          <p:nvPr/>
        </p:nvSpPr>
        <p:spPr>
          <a:xfrm>
            <a:off x="731520" y="5532120"/>
            <a:ext cx="777240" cy="274320"/>
          </a:xfrm>
          <a:prstGeom prst="roundRect">
            <a:avLst>
              <a:gd name="adj" fmla="val 50000"/>
            </a:avLst>
          </a:prstGeom>
          <a:solidFill>
            <a:srgbClr val="DDF0EF"/>
          </a:solidFill>
          <a:ln w="12700">
            <a:solidFill>
              <a:srgbClr val="DDF0EF"/>
            </a:solidFill>
            <a:prstDash val="solid"/>
          </a:ln>
        </p:spPr>
      </p:sp>
      <p:sp>
        <p:nvSpPr>
          <p:cNvPr id="46" name="Text 43"/>
          <p:cNvSpPr txBox="1"/>
          <p:nvPr/>
        </p:nvSpPr>
        <p:spPr>
          <a:xfrm>
            <a:off x="731520" y="5532120"/>
            <a:ext cx="777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LATER</a:t>
            </a:r>
            <a:endParaRPr lang="en-US" sz="1050" dirty="0"/>
          </a:p>
        </p:txBody>
      </p:sp>
      <p:sp>
        <p:nvSpPr>
          <p:cNvPr id="47" name="Text 44"/>
          <p:cNvSpPr txBox="1"/>
          <p:nvPr/>
        </p:nvSpPr>
        <p:spPr>
          <a:xfrm>
            <a:off x="1691640" y="5330952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BIMI</a:t>
            </a:r>
            <a:endParaRPr lang="en-US" sz="1500" dirty="0"/>
          </a:p>
        </p:txBody>
      </p:sp>
      <p:sp>
        <p:nvSpPr>
          <p:cNvPr id="48" name="Text 45"/>
          <p:cNvSpPr txBox="1"/>
          <p:nvPr/>
        </p:nvSpPr>
        <p:spPr>
          <a:xfrm>
            <a:off x="3566160" y="5330952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Missing</a:t>
            </a:r>
            <a:endParaRPr lang="en-US" sz="1300" dirty="0"/>
          </a:p>
        </p:txBody>
      </p:sp>
      <p:sp>
        <p:nvSpPr>
          <p:cNvPr id="49" name="Text 46"/>
          <p:cNvSpPr txBox="1"/>
          <p:nvPr/>
        </p:nvSpPr>
        <p:spPr>
          <a:xfrm>
            <a:off x="1691640" y="5678424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Logo in inbox, optional after 45 days</a:t>
            </a:r>
            <a:endParaRPr lang="en-US" sz="1150" dirty="0"/>
          </a:p>
        </p:txBody>
      </p:sp>
      <p:sp>
        <p:nvSpPr>
          <p:cNvPr id="50" name="Shape 47"/>
          <p:cNvSpPr/>
          <p:nvPr/>
        </p:nvSpPr>
        <p:spPr>
          <a:xfrm>
            <a:off x="6172200" y="5202936"/>
            <a:ext cx="5440680" cy="932688"/>
          </a:xfrm>
          <a:prstGeom prst="roundRect">
            <a:avLst>
              <a:gd name="adj" fmla="val 7843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51" name="Shape 48"/>
          <p:cNvSpPr/>
          <p:nvPr/>
        </p:nvSpPr>
        <p:spPr>
          <a:xfrm>
            <a:off x="6355080" y="5532120"/>
            <a:ext cx="777240" cy="274320"/>
          </a:xfrm>
          <a:prstGeom prst="roundRect">
            <a:avLst>
              <a:gd name="adj" fmla="val 50000"/>
            </a:avLst>
          </a:prstGeom>
          <a:solidFill>
            <a:srgbClr val="DDF0EF"/>
          </a:solidFill>
          <a:ln w="12700">
            <a:solidFill>
              <a:srgbClr val="DDF0EF"/>
            </a:solidFill>
            <a:prstDash val="solid"/>
          </a:ln>
        </p:spPr>
      </p:sp>
      <p:sp>
        <p:nvSpPr>
          <p:cNvPr id="52" name="Text 49"/>
          <p:cNvSpPr txBox="1"/>
          <p:nvPr/>
        </p:nvSpPr>
        <p:spPr>
          <a:xfrm>
            <a:off x="6355080" y="5532120"/>
            <a:ext cx="777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</a:t>
            </a:r>
            <a:endParaRPr lang="en-US" sz="1050" dirty="0"/>
          </a:p>
        </p:txBody>
      </p:sp>
      <p:sp>
        <p:nvSpPr>
          <p:cNvPr id="53" name="Text 50"/>
          <p:cNvSpPr txBox="1"/>
          <p:nvPr/>
        </p:nvSpPr>
        <p:spPr>
          <a:xfrm>
            <a:off x="7315200" y="5330952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Blocklists</a:t>
            </a:r>
            <a:endParaRPr lang="en-US" sz="1500" dirty="0"/>
          </a:p>
        </p:txBody>
      </p:sp>
      <p:sp>
        <p:nvSpPr>
          <p:cNvPr id="54" name="Text 51"/>
          <p:cNvSpPr txBox="1"/>
          <p:nvPr/>
        </p:nvSpPr>
        <p:spPr>
          <a:xfrm>
            <a:off x="9189720" y="5330952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SURBL clean</a:t>
            </a:r>
            <a:endParaRPr lang="en-US" sz="1300" dirty="0"/>
          </a:p>
        </p:txBody>
      </p:sp>
      <p:sp>
        <p:nvSpPr>
          <p:cNvPr id="55" name="Text 52"/>
          <p:cNvSpPr txBox="1"/>
          <p:nvPr/>
        </p:nvSpPr>
        <p:spPr>
          <a:xfrm>
            <a:off x="7315200" y="5678424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 Spamhaus on MXToolbox</a:t>
            </a:r>
            <a:endParaRPr lang="en-US" sz="11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c/public/assets/ability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26319" y="384048"/>
            <a:ext cx="1316736" cy="329184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48640" y="3474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FIX ABILITYGLOBAL.IO</a:t>
            </a:r>
            <a:endParaRPr lang="en-US" sz="1100" dirty="0"/>
          </a:p>
        </p:txBody>
      </p:sp>
      <p:sp>
        <p:nvSpPr>
          <p:cNvPr id="4" name="Text 1"/>
          <p:cNvSpPr txBox="1"/>
          <p:nvPr/>
        </p:nvSpPr>
        <p:spPr>
          <a:xfrm>
            <a:off x="548640" y="621792"/>
            <a:ext cx="9692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Five moves to a 10/10 brand domain</a:t>
            </a:r>
            <a:endParaRPr lang="en-US" sz="3000" dirty="0"/>
          </a:p>
        </p:txBody>
      </p:sp>
      <p:sp>
        <p:nvSpPr>
          <p:cNvPr id="5" name="Text 2"/>
          <p:cNvSpPr txBox="1"/>
          <p:nvPr/>
        </p:nvSpPr>
        <p:spPr>
          <a:xfrm>
            <a:off x="548640" y="1298448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Owner: Microsoft 365 admin + Cloudflare login. Target: DMARC at reject within 45 days.</a:t>
            </a:r>
            <a:endParaRPr lang="en-US" sz="1400" dirty="0"/>
          </a:p>
        </p:txBody>
      </p:sp>
      <p:sp>
        <p:nvSpPr>
          <p:cNvPr id="6" name="Text 3"/>
          <p:cNvSpPr txBox="1"/>
          <p:nvPr/>
        </p:nvSpPr>
        <p:spPr>
          <a:xfrm>
            <a:off x="548640" y="6419088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Ability  |  Email Outreach Engine</a:t>
            </a:r>
            <a:endParaRPr lang="en-US" sz="900" dirty="0"/>
          </a:p>
        </p:txBody>
      </p:sp>
      <p:sp>
        <p:nvSpPr>
          <p:cNvPr id="7" name="Text 4"/>
          <p:cNvSpPr txBox="1"/>
          <p:nvPr/>
        </p:nvSpPr>
        <p:spPr>
          <a:xfrm>
            <a:off x="11185855" y="6419088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1115568" y="2286000"/>
            <a:ext cx="914400" cy="914400"/>
          </a:xfrm>
          <a:prstGeom prst="ellipse">
            <a:avLst/>
          </a:prstGeom>
          <a:solidFill>
            <a:srgbClr val="DDF0EF"/>
          </a:solidFill>
          <a:ln w="12700">
            <a:solidFill>
              <a:srgbClr val="DDF0EF"/>
            </a:solidFill>
            <a:prstDash val="solid"/>
          </a:ln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4168" y="2514600"/>
            <a:ext cx="457200" cy="457200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2148840" y="2743200"/>
            <a:ext cx="1124712" cy="914"/>
          </a:xfrm>
          <a:prstGeom prst="line">
            <a:avLst/>
          </a:prstGeom>
          <a:noFill/>
          <a:ln w="19050">
            <a:solidFill>
              <a:srgbClr val="8CCFCB"/>
            </a:solidFill>
            <a:prstDash val="solid"/>
            <a:tailEnd type="triangle"/>
          </a:ln>
        </p:spPr>
      </p:sp>
      <p:sp>
        <p:nvSpPr>
          <p:cNvPr id="11" name="Text 7"/>
          <p:cNvSpPr txBox="1"/>
          <p:nvPr/>
        </p:nvSpPr>
        <p:spPr>
          <a:xfrm>
            <a:off x="548640" y="3337560"/>
            <a:ext cx="2057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1</a:t>
            </a:r>
            <a:endParaRPr lang="en-US" sz="1100" dirty="0"/>
          </a:p>
        </p:txBody>
      </p:sp>
      <p:sp>
        <p:nvSpPr>
          <p:cNvPr id="12" name="Text 8"/>
          <p:cNvSpPr txBox="1"/>
          <p:nvPr/>
        </p:nvSpPr>
        <p:spPr>
          <a:xfrm>
            <a:off x="548640" y="3611880"/>
            <a:ext cx="2057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Freeze</a:t>
            </a:r>
            <a:endParaRPr lang="en-US" sz="1700" dirty="0"/>
          </a:p>
        </p:txBody>
      </p:sp>
      <p:sp>
        <p:nvSpPr>
          <p:cNvPr id="13" name="Text 9"/>
          <p:cNvSpPr txBox="1"/>
          <p:nvPr/>
        </p:nvSpPr>
        <p:spPr>
          <a:xfrm>
            <a:off x="640080" y="4023360"/>
            <a:ext cx="18745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Stop any bulk or cold sending from abilityglobal.io today</a:t>
            </a:r>
            <a:endParaRPr lang="en-US" sz="1200" dirty="0"/>
          </a:p>
        </p:txBody>
      </p:sp>
      <p:sp>
        <p:nvSpPr>
          <p:cNvPr id="14" name="Shape 10"/>
          <p:cNvSpPr/>
          <p:nvPr/>
        </p:nvSpPr>
        <p:spPr>
          <a:xfrm>
            <a:off x="3401568" y="2286000"/>
            <a:ext cx="914400" cy="914400"/>
          </a:xfrm>
          <a:prstGeom prst="ellipse">
            <a:avLst/>
          </a:prstGeom>
          <a:solidFill>
            <a:srgbClr val="0B6E73"/>
          </a:solidFill>
          <a:ln w="12700">
            <a:solidFill>
              <a:srgbClr val="0B6E73"/>
            </a:solidFill>
            <a:prstDash val="solid"/>
          </a:ln>
        </p:spPr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0168" y="2514600"/>
            <a:ext cx="457200" cy="457200"/>
          </a:xfrm>
          <a:prstGeom prst="rect">
            <a:avLst/>
          </a:prstGeom>
        </p:spPr>
      </p:pic>
      <p:sp>
        <p:nvSpPr>
          <p:cNvPr id="16" name="Shape 11"/>
          <p:cNvSpPr/>
          <p:nvPr/>
        </p:nvSpPr>
        <p:spPr>
          <a:xfrm>
            <a:off x="4434840" y="2743200"/>
            <a:ext cx="1124712" cy="914"/>
          </a:xfrm>
          <a:prstGeom prst="line">
            <a:avLst/>
          </a:prstGeom>
          <a:noFill/>
          <a:ln w="19050">
            <a:solidFill>
              <a:srgbClr val="8CCFCB"/>
            </a:solidFill>
            <a:prstDash val="solid"/>
            <a:tailEnd type="triangle"/>
          </a:ln>
        </p:spPr>
      </p:sp>
      <p:sp>
        <p:nvSpPr>
          <p:cNvPr id="17" name="Text 12"/>
          <p:cNvSpPr txBox="1"/>
          <p:nvPr/>
        </p:nvSpPr>
        <p:spPr>
          <a:xfrm>
            <a:off x="2834640" y="3337560"/>
            <a:ext cx="2057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1</a:t>
            </a:r>
            <a:endParaRPr lang="en-US" sz="1100" dirty="0"/>
          </a:p>
        </p:txBody>
      </p:sp>
      <p:sp>
        <p:nvSpPr>
          <p:cNvPr id="18" name="Text 13"/>
          <p:cNvSpPr txBox="1"/>
          <p:nvPr/>
        </p:nvSpPr>
        <p:spPr>
          <a:xfrm>
            <a:off x="2834640" y="3611880"/>
            <a:ext cx="2057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Enable DKIM</a:t>
            </a:r>
            <a:endParaRPr lang="en-US" sz="1700" dirty="0"/>
          </a:p>
        </p:txBody>
      </p:sp>
      <p:sp>
        <p:nvSpPr>
          <p:cNvPr id="19" name="Text 14"/>
          <p:cNvSpPr txBox="1"/>
          <p:nvPr/>
        </p:nvSpPr>
        <p:spPr>
          <a:xfrm>
            <a:off x="2926080" y="4023360"/>
            <a:ext cx="18745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Defender portal &gt; DKIM &gt; toggle on, add 2 CNAMEs in Cloudflare</a:t>
            </a:r>
            <a:endParaRPr lang="en-US" sz="1200" dirty="0"/>
          </a:p>
        </p:txBody>
      </p:sp>
      <p:sp>
        <p:nvSpPr>
          <p:cNvPr id="20" name="Shape 15"/>
          <p:cNvSpPr/>
          <p:nvPr/>
        </p:nvSpPr>
        <p:spPr>
          <a:xfrm>
            <a:off x="5687568" y="2286000"/>
            <a:ext cx="914400" cy="914400"/>
          </a:xfrm>
          <a:prstGeom prst="ellipse">
            <a:avLst/>
          </a:prstGeom>
          <a:solidFill>
            <a:srgbClr val="DDF0EF"/>
          </a:solidFill>
          <a:ln w="12700">
            <a:solidFill>
              <a:srgbClr val="DDF0EF"/>
            </a:solidFill>
            <a:prstDash val="solid"/>
          </a:ln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6168" y="2514600"/>
            <a:ext cx="457200" cy="457200"/>
          </a:xfrm>
          <a:prstGeom prst="rect">
            <a:avLst/>
          </a:prstGeom>
        </p:spPr>
      </p:pic>
      <p:sp>
        <p:nvSpPr>
          <p:cNvPr id="22" name="Shape 16"/>
          <p:cNvSpPr/>
          <p:nvPr/>
        </p:nvSpPr>
        <p:spPr>
          <a:xfrm>
            <a:off x="6720840" y="2743200"/>
            <a:ext cx="1124712" cy="914"/>
          </a:xfrm>
          <a:prstGeom prst="line">
            <a:avLst/>
          </a:prstGeom>
          <a:noFill/>
          <a:ln w="19050">
            <a:solidFill>
              <a:srgbClr val="8CCFCB"/>
            </a:solidFill>
            <a:prstDash val="solid"/>
            <a:tailEnd type="triangle"/>
          </a:ln>
        </p:spPr>
      </p:sp>
      <p:sp>
        <p:nvSpPr>
          <p:cNvPr id="23" name="Text 17"/>
          <p:cNvSpPr txBox="1"/>
          <p:nvPr/>
        </p:nvSpPr>
        <p:spPr>
          <a:xfrm>
            <a:off x="5120640" y="3337560"/>
            <a:ext cx="2057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2</a:t>
            </a:r>
            <a:endParaRPr lang="en-US" sz="1100" dirty="0"/>
          </a:p>
        </p:txBody>
      </p:sp>
      <p:sp>
        <p:nvSpPr>
          <p:cNvPr id="24" name="Text 18"/>
          <p:cNvSpPr txBox="1"/>
          <p:nvPr/>
        </p:nvSpPr>
        <p:spPr>
          <a:xfrm>
            <a:off x="5120640" y="3611880"/>
            <a:ext cx="2057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Fix DMARC reports</a:t>
            </a:r>
            <a:endParaRPr lang="en-US" sz="1700" dirty="0"/>
          </a:p>
        </p:txBody>
      </p:sp>
      <p:sp>
        <p:nvSpPr>
          <p:cNvPr id="25" name="Text 19"/>
          <p:cNvSpPr txBox="1"/>
          <p:nvPr/>
        </p:nvSpPr>
        <p:spPr>
          <a:xfrm>
            <a:off x="5212080" y="4023360"/>
            <a:ext cx="18745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Point rua to a DMARC monitor you actually read</a:t>
            </a:r>
            <a:endParaRPr lang="en-US" sz="1200" dirty="0"/>
          </a:p>
        </p:txBody>
      </p:sp>
      <p:sp>
        <p:nvSpPr>
          <p:cNvPr id="26" name="Shape 20"/>
          <p:cNvSpPr/>
          <p:nvPr/>
        </p:nvSpPr>
        <p:spPr>
          <a:xfrm>
            <a:off x="7973568" y="2286000"/>
            <a:ext cx="914400" cy="914400"/>
          </a:xfrm>
          <a:prstGeom prst="ellipse">
            <a:avLst/>
          </a:prstGeom>
          <a:solidFill>
            <a:srgbClr val="DDF0EF"/>
          </a:solidFill>
          <a:ln w="12700">
            <a:solidFill>
              <a:srgbClr val="DDF0EF"/>
            </a:solidFill>
            <a:prstDash val="solid"/>
          </a:ln>
        </p:spPr>
      </p:sp>
      <p:pic>
        <p:nvPicPr>
          <p:cNvPr id="27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02168" y="2514600"/>
            <a:ext cx="457200" cy="457200"/>
          </a:xfrm>
          <a:prstGeom prst="rect">
            <a:avLst/>
          </a:prstGeom>
        </p:spPr>
      </p:pic>
      <p:sp>
        <p:nvSpPr>
          <p:cNvPr id="28" name="Shape 21"/>
          <p:cNvSpPr/>
          <p:nvPr/>
        </p:nvSpPr>
        <p:spPr>
          <a:xfrm>
            <a:off x="9006840" y="2743200"/>
            <a:ext cx="1124712" cy="914"/>
          </a:xfrm>
          <a:prstGeom prst="line">
            <a:avLst/>
          </a:prstGeom>
          <a:noFill/>
          <a:ln w="19050">
            <a:solidFill>
              <a:srgbClr val="8CCFCB"/>
            </a:solidFill>
            <a:prstDash val="solid"/>
            <a:tailEnd type="triangle"/>
          </a:ln>
        </p:spPr>
      </p:sp>
      <p:sp>
        <p:nvSpPr>
          <p:cNvPr id="29" name="Text 22"/>
          <p:cNvSpPr txBox="1"/>
          <p:nvPr/>
        </p:nvSpPr>
        <p:spPr>
          <a:xfrm>
            <a:off x="7406640" y="3337560"/>
            <a:ext cx="2057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3</a:t>
            </a:r>
            <a:endParaRPr lang="en-US" sz="1100" dirty="0"/>
          </a:p>
        </p:txBody>
      </p:sp>
      <p:sp>
        <p:nvSpPr>
          <p:cNvPr id="30" name="Text 23"/>
          <p:cNvSpPr txBox="1"/>
          <p:nvPr/>
        </p:nvSpPr>
        <p:spPr>
          <a:xfrm>
            <a:off x="7406640" y="3611880"/>
            <a:ext cx="2057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Verify</a:t>
            </a:r>
            <a:endParaRPr lang="en-US" sz="1700" dirty="0"/>
          </a:p>
        </p:txBody>
      </p:sp>
      <p:sp>
        <p:nvSpPr>
          <p:cNvPr id="31" name="Text 24"/>
          <p:cNvSpPr txBox="1"/>
          <p:nvPr/>
        </p:nvSpPr>
        <p:spPr>
          <a:xfrm>
            <a:off x="7498080" y="4023360"/>
            <a:ext cx="18745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Postmaster Tools, mail-tester 10/10, MXToolbox blocklists</a:t>
            </a:r>
            <a:endParaRPr lang="en-US" sz="1200" dirty="0"/>
          </a:p>
        </p:txBody>
      </p:sp>
      <p:sp>
        <p:nvSpPr>
          <p:cNvPr id="32" name="Shape 25"/>
          <p:cNvSpPr/>
          <p:nvPr/>
        </p:nvSpPr>
        <p:spPr>
          <a:xfrm>
            <a:off x="10259568" y="2286000"/>
            <a:ext cx="914400" cy="914400"/>
          </a:xfrm>
          <a:prstGeom prst="ellipse">
            <a:avLst/>
          </a:prstGeom>
          <a:solidFill>
            <a:srgbClr val="DDF0EF"/>
          </a:solidFill>
          <a:ln w="12700">
            <a:solidFill>
              <a:srgbClr val="DDF0EF"/>
            </a:solidFill>
            <a:prstDash val="solid"/>
          </a:ln>
        </p:spPr>
      </p:sp>
      <p:pic>
        <p:nvPicPr>
          <p:cNvPr id="33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88168" y="2514600"/>
            <a:ext cx="457200" cy="457200"/>
          </a:xfrm>
          <a:prstGeom prst="rect">
            <a:avLst/>
          </a:prstGeom>
        </p:spPr>
      </p:pic>
      <p:sp>
        <p:nvSpPr>
          <p:cNvPr id="34" name="Text 26"/>
          <p:cNvSpPr txBox="1"/>
          <p:nvPr/>
        </p:nvSpPr>
        <p:spPr>
          <a:xfrm>
            <a:off x="9692640" y="3337560"/>
            <a:ext cx="2057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30 to 45</a:t>
            </a:r>
            <a:endParaRPr lang="en-US" sz="1100" dirty="0"/>
          </a:p>
        </p:txBody>
      </p:sp>
      <p:sp>
        <p:nvSpPr>
          <p:cNvPr id="35" name="Text 27"/>
          <p:cNvSpPr txBox="1"/>
          <p:nvPr/>
        </p:nvSpPr>
        <p:spPr>
          <a:xfrm>
            <a:off x="9692640" y="3611880"/>
            <a:ext cx="2057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Enforce</a:t>
            </a:r>
            <a:endParaRPr lang="en-US" sz="1700" dirty="0"/>
          </a:p>
        </p:txBody>
      </p:sp>
      <p:sp>
        <p:nvSpPr>
          <p:cNvPr id="36" name="Text 28"/>
          <p:cNvSpPr txBox="1"/>
          <p:nvPr/>
        </p:nvSpPr>
        <p:spPr>
          <a:xfrm>
            <a:off x="9784080" y="4023360"/>
            <a:ext cx="18745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MTA-STS and TLS-RPT, then DMARC p=reject after clean reports</a:t>
            </a:r>
            <a:endParaRPr lang="en-US" sz="1200" dirty="0"/>
          </a:p>
        </p:txBody>
      </p:sp>
      <p:sp>
        <p:nvSpPr>
          <p:cNvPr id="37" name="Shape 29"/>
          <p:cNvSpPr/>
          <p:nvPr/>
        </p:nvSpPr>
        <p:spPr>
          <a:xfrm>
            <a:off x="548640" y="5257800"/>
            <a:ext cx="11064240" cy="868680"/>
          </a:xfrm>
          <a:prstGeom prst="roundRect">
            <a:avLst>
              <a:gd name="adj" fmla="val 8421"/>
            </a:avLst>
          </a:prstGeom>
          <a:solidFill>
            <a:srgbClr val="EAF1F4"/>
          </a:solidFill>
          <a:ln w="9525">
            <a:solidFill>
              <a:srgbClr val="EAF1F4"/>
            </a:solidFill>
            <a:prstDash val="solid"/>
          </a:ln>
        </p:spPr>
      </p:sp>
      <p:sp>
        <p:nvSpPr>
          <p:cNvPr id="38" name="Text 30"/>
          <p:cNvSpPr txBox="1"/>
          <p:nvPr/>
        </p:nvSpPr>
        <p:spPr>
          <a:xfrm>
            <a:off x="777240" y="5349240"/>
            <a:ext cx="10698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3253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selector1._domainkey  CNAME  selector1-abilityglobal-io._domainkey.&lt;tenant&gt;.&lt;x&gt;-v1.dkim.mail.microsoft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3253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_dmarc  TXT  "v=DMARC1; p=quarantine; rua=mailto:&lt;your-monitor&gt;; adkim=r; aspf=r; fo=1"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c/public/assets/ability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26319" y="384048"/>
            <a:ext cx="1316736" cy="329184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48640" y="3474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DOMAIN STRATEGY</a:t>
            </a:r>
            <a:endParaRPr lang="en-US" sz="1100" dirty="0"/>
          </a:p>
        </p:txBody>
      </p:sp>
      <p:sp>
        <p:nvSpPr>
          <p:cNvPr id="4" name="Text 1"/>
          <p:cNvSpPr txBox="1"/>
          <p:nvPr/>
        </p:nvSpPr>
        <p:spPr>
          <a:xfrm>
            <a:off x="548640" y="621792"/>
            <a:ext cx="9692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Protect the brand, send from satellites</a:t>
            </a:r>
            <a:endParaRPr lang="en-US" sz="3000" dirty="0"/>
          </a:p>
        </p:txBody>
      </p:sp>
      <p:sp>
        <p:nvSpPr>
          <p:cNvPr id="5" name="Text 2"/>
          <p:cNvSpPr txBox="1"/>
          <p:nvPr/>
        </p:nvSpPr>
        <p:spPr>
          <a:xfrm>
            <a:off x="548640" y="1298448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Cold volume never touches abilityglobal.io. Interested prospects move to it for meetings and proposals.</a:t>
            </a:r>
            <a:endParaRPr lang="en-US" sz="1400" dirty="0"/>
          </a:p>
        </p:txBody>
      </p:sp>
      <p:sp>
        <p:nvSpPr>
          <p:cNvPr id="6" name="Text 3"/>
          <p:cNvSpPr txBox="1"/>
          <p:nvPr/>
        </p:nvSpPr>
        <p:spPr>
          <a:xfrm>
            <a:off x="548640" y="6419088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Ability  |  Email Outreach Engine</a:t>
            </a:r>
            <a:endParaRPr lang="en-US" sz="900" dirty="0"/>
          </a:p>
        </p:txBody>
      </p:sp>
      <p:sp>
        <p:nvSpPr>
          <p:cNvPr id="7" name="Text 4"/>
          <p:cNvSpPr txBox="1"/>
          <p:nvPr/>
        </p:nvSpPr>
        <p:spPr>
          <a:xfrm>
            <a:off x="11185855" y="6419088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4956048" y="2926080"/>
            <a:ext cx="2286000" cy="2286000"/>
          </a:xfrm>
          <a:prstGeom prst="ellipse">
            <a:avLst/>
          </a:prstGeom>
          <a:solidFill>
            <a:srgbClr val="0B6E73"/>
          </a:solidFill>
          <a:ln w="12700">
            <a:solidFill>
              <a:srgbClr val="0B6E73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4728" y="3200400"/>
            <a:ext cx="548640" cy="548640"/>
          </a:xfrm>
          <a:prstGeom prst="rect">
            <a:avLst/>
          </a:prstGeom>
        </p:spPr>
      </p:pic>
      <p:sp>
        <p:nvSpPr>
          <p:cNvPr id="10" name="Text 6"/>
          <p:cNvSpPr txBox="1"/>
          <p:nvPr/>
        </p:nvSpPr>
        <p:spPr>
          <a:xfrm>
            <a:off x="5001768" y="3840480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abilityglobal.io</a:t>
            </a:r>
            <a:endParaRPr lang="en-US" sz="1600" dirty="0"/>
          </a:p>
        </p:txBody>
      </p:sp>
      <p:sp>
        <p:nvSpPr>
          <p:cNvPr id="11" name="Text 7"/>
          <p:cNvSpPr txBox="1"/>
          <p:nvPr/>
        </p:nvSpPr>
        <p:spPr>
          <a:xfrm>
            <a:off x="5001768" y="4206240"/>
            <a:ext cx="21945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brand, clients,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meetings, proposals</a:t>
            </a:r>
            <a:endParaRPr lang="en-US" sz="1100" dirty="0"/>
          </a:p>
        </p:txBody>
      </p:sp>
      <p:sp>
        <p:nvSpPr>
          <p:cNvPr id="12" name="Shape 8"/>
          <p:cNvSpPr/>
          <p:nvPr/>
        </p:nvSpPr>
        <p:spPr>
          <a:xfrm>
            <a:off x="1005840" y="2103120"/>
            <a:ext cx="1965960" cy="658368"/>
          </a:xfrm>
          <a:prstGeom prst="roundRect">
            <a:avLst>
              <a:gd name="adj" fmla="val 11111"/>
            </a:avLst>
          </a:prstGeom>
          <a:solidFill>
            <a:srgbClr val="E1ECF8"/>
          </a:solidFill>
          <a:ln w="9525">
            <a:solidFill>
              <a:srgbClr val="E1ECF8"/>
            </a:solidFill>
            <a:prstDash val="solid"/>
          </a:ln>
        </p:spPr>
      </p:sp>
      <p:sp>
        <p:nvSpPr>
          <p:cNvPr id="13" name="Text 9"/>
          <p:cNvSpPr txBox="1"/>
          <p:nvPr/>
        </p:nvSpPr>
        <p:spPr>
          <a:xfrm>
            <a:off x="1005840" y="2194560"/>
            <a:ext cx="1965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abilityteams.com</a:t>
            </a:r>
            <a:endParaRPr lang="en-US" sz="1250" dirty="0"/>
          </a:p>
        </p:txBody>
      </p:sp>
      <p:sp>
        <p:nvSpPr>
          <p:cNvPr id="14" name="Text 10"/>
          <p:cNvSpPr txBox="1"/>
          <p:nvPr/>
        </p:nvSpPr>
        <p:spPr>
          <a:xfrm>
            <a:off x="1005840" y="2468880"/>
            <a:ext cx="1965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inboxes  |  301 redirect</a:t>
            </a:r>
            <a:endParaRPr lang="en-US" sz="1000" dirty="0"/>
          </a:p>
        </p:txBody>
      </p:sp>
      <p:sp>
        <p:nvSpPr>
          <p:cNvPr id="15" name="Shape 11"/>
          <p:cNvSpPr/>
          <p:nvPr/>
        </p:nvSpPr>
        <p:spPr>
          <a:xfrm>
            <a:off x="2971800" y="2432304"/>
            <a:ext cx="1938528" cy="1063904"/>
          </a:xfrm>
          <a:prstGeom prst="line">
            <a:avLst/>
          </a:prstGeom>
          <a:noFill/>
          <a:ln w="15875">
            <a:solidFill>
              <a:srgbClr val="8CCFCB"/>
            </a:solidFill>
            <a:prstDash val="dash"/>
            <a:tailEnd type="triangle"/>
          </a:ln>
        </p:spPr>
      </p:sp>
      <p:sp>
        <p:nvSpPr>
          <p:cNvPr id="16" name="Shape 12"/>
          <p:cNvSpPr/>
          <p:nvPr/>
        </p:nvSpPr>
        <p:spPr>
          <a:xfrm>
            <a:off x="1005840" y="3154680"/>
            <a:ext cx="1965960" cy="658368"/>
          </a:xfrm>
          <a:prstGeom prst="roundRect">
            <a:avLst>
              <a:gd name="adj" fmla="val 11111"/>
            </a:avLst>
          </a:prstGeom>
          <a:solidFill>
            <a:srgbClr val="E1ECF8"/>
          </a:solidFill>
          <a:ln w="9525">
            <a:solidFill>
              <a:srgbClr val="E1ECF8"/>
            </a:solidFill>
            <a:prstDash val="solid"/>
          </a:ln>
        </p:spPr>
      </p:sp>
      <p:sp>
        <p:nvSpPr>
          <p:cNvPr id="17" name="Text 13"/>
          <p:cNvSpPr txBox="1"/>
          <p:nvPr/>
        </p:nvSpPr>
        <p:spPr>
          <a:xfrm>
            <a:off x="1005840" y="3246120"/>
            <a:ext cx="1965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getability.io</a:t>
            </a:r>
            <a:endParaRPr lang="en-US" sz="1250" dirty="0"/>
          </a:p>
        </p:txBody>
      </p:sp>
      <p:sp>
        <p:nvSpPr>
          <p:cNvPr id="18" name="Text 14"/>
          <p:cNvSpPr txBox="1"/>
          <p:nvPr/>
        </p:nvSpPr>
        <p:spPr>
          <a:xfrm>
            <a:off x="1005840" y="3520440"/>
            <a:ext cx="1965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inboxes  |  301 redirect</a:t>
            </a:r>
            <a:endParaRPr lang="en-US" sz="1000" dirty="0"/>
          </a:p>
        </p:txBody>
      </p:sp>
      <p:sp>
        <p:nvSpPr>
          <p:cNvPr id="19" name="Shape 15"/>
          <p:cNvSpPr/>
          <p:nvPr/>
        </p:nvSpPr>
        <p:spPr>
          <a:xfrm>
            <a:off x="2971800" y="3483864"/>
            <a:ext cx="1938528" cy="380390"/>
          </a:xfrm>
          <a:prstGeom prst="line">
            <a:avLst/>
          </a:prstGeom>
          <a:noFill/>
          <a:ln w="15875">
            <a:solidFill>
              <a:srgbClr val="8CCFCB"/>
            </a:solidFill>
            <a:prstDash val="dash"/>
            <a:tailEnd type="triangle"/>
          </a:ln>
        </p:spPr>
      </p:sp>
      <p:sp>
        <p:nvSpPr>
          <p:cNvPr id="20" name="Shape 16"/>
          <p:cNvSpPr/>
          <p:nvPr/>
        </p:nvSpPr>
        <p:spPr>
          <a:xfrm>
            <a:off x="1005840" y="4206240"/>
            <a:ext cx="1965960" cy="658368"/>
          </a:xfrm>
          <a:prstGeom prst="roundRect">
            <a:avLst>
              <a:gd name="adj" fmla="val 11111"/>
            </a:avLst>
          </a:prstGeom>
          <a:solidFill>
            <a:srgbClr val="E0F3E8"/>
          </a:solidFill>
          <a:ln w="9525">
            <a:solidFill>
              <a:srgbClr val="E0F3E8"/>
            </a:solidFill>
            <a:prstDash val="solid"/>
          </a:ln>
        </p:spPr>
      </p:sp>
      <p:sp>
        <p:nvSpPr>
          <p:cNvPr id="21" name="Text 17"/>
          <p:cNvSpPr txBox="1"/>
          <p:nvPr/>
        </p:nvSpPr>
        <p:spPr>
          <a:xfrm>
            <a:off x="1005840" y="4297680"/>
            <a:ext cx="1965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withability.co</a:t>
            </a:r>
            <a:endParaRPr lang="en-US" sz="1250" dirty="0"/>
          </a:p>
        </p:txBody>
      </p:sp>
      <p:sp>
        <p:nvSpPr>
          <p:cNvPr id="22" name="Text 18"/>
          <p:cNvSpPr txBox="1"/>
          <p:nvPr/>
        </p:nvSpPr>
        <p:spPr>
          <a:xfrm>
            <a:off x="1005840" y="4572000"/>
            <a:ext cx="1965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inboxes  |  301 redirect</a:t>
            </a:r>
            <a:endParaRPr lang="en-US" sz="1000" dirty="0"/>
          </a:p>
        </p:txBody>
      </p:sp>
      <p:sp>
        <p:nvSpPr>
          <p:cNvPr id="23" name="Shape 19"/>
          <p:cNvSpPr/>
          <p:nvPr/>
        </p:nvSpPr>
        <p:spPr>
          <a:xfrm flipV="1">
            <a:off x="2971800" y="4232300"/>
            <a:ext cx="1938528" cy="303124"/>
          </a:xfrm>
          <a:prstGeom prst="line">
            <a:avLst/>
          </a:prstGeom>
          <a:noFill/>
          <a:ln w="15875">
            <a:solidFill>
              <a:srgbClr val="8CCFCB"/>
            </a:solidFill>
            <a:prstDash val="dash"/>
            <a:tailEnd type="triangle"/>
          </a:ln>
        </p:spPr>
      </p:sp>
      <p:sp>
        <p:nvSpPr>
          <p:cNvPr id="24" name="Shape 20"/>
          <p:cNvSpPr/>
          <p:nvPr/>
        </p:nvSpPr>
        <p:spPr>
          <a:xfrm>
            <a:off x="1005840" y="5257800"/>
            <a:ext cx="1965960" cy="658368"/>
          </a:xfrm>
          <a:prstGeom prst="roundRect">
            <a:avLst>
              <a:gd name="adj" fmla="val 11111"/>
            </a:avLst>
          </a:prstGeom>
          <a:solidFill>
            <a:srgbClr val="E1ECF8"/>
          </a:solidFill>
          <a:ln w="9525">
            <a:solidFill>
              <a:srgbClr val="E1ECF8"/>
            </a:solidFill>
            <a:prstDash val="solid"/>
          </a:ln>
        </p:spPr>
      </p:sp>
      <p:sp>
        <p:nvSpPr>
          <p:cNvPr id="25" name="Text 21"/>
          <p:cNvSpPr txBox="1"/>
          <p:nvPr/>
        </p:nvSpPr>
        <p:spPr>
          <a:xfrm>
            <a:off x="1005840" y="5349240"/>
            <a:ext cx="1965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abilityhq.com</a:t>
            </a:r>
            <a:endParaRPr lang="en-US" sz="1250" dirty="0"/>
          </a:p>
        </p:txBody>
      </p:sp>
      <p:sp>
        <p:nvSpPr>
          <p:cNvPr id="26" name="Text 22"/>
          <p:cNvSpPr txBox="1"/>
          <p:nvPr/>
        </p:nvSpPr>
        <p:spPr>
          <a:xfrm>
            <a:off x="1005840" y="5623560"/>
            <a:ext cx="1965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inboxes  |  301 redirect</a:t>
            </a:r>
            <a:endParaRPr lang="en-US" sz="1000" dirty="0"/>
          </a:p>
        </p:txBody>
      </p:sp>
      <p:sp>
        <p:nvSpPr>
          <p:cNvPr id="27" name="Shape 23"/>
          <p:cNvSpPr/>
          <p:nvPr/>
        </p:nvSpPr>
        <p:spPr>
          <a:xfrm flipV="1">
            <a:off x="2971800" y="4600346"/>
            <a:ext cx="1938528" cy="986638"/>
          </a:xfrm>
          <a:prstGeom prst="line">
            <a:avLst/>
          </a:prstGeom>
          <a:noFill/>
          <a:ln w="15875">
            <a:solidFill>
              <a:srgbClr val="8CCFCB"/>
            </a:solidFill>
            <a:prstDash val="dash"/>
            <a:tailEnd type="triangle"/>
          </a:ln>
        </p:spPr>
      </p:sp>
      <p:sp>
        <p:nvSpPr>
          <p:cNvPr id="28" name="Shape 24"/>
          <p:cNvSpPr/>
          <p:nvPr/>
        </p:nvSpPr>
        <p:spPr>
          <a:xfrm>
            <a:off x="9235440" y="2103120"/>
            <a:ext cx="1965960" cy="658368"/>
          </a:xfrm>
          <a:prstGeom prst="roundRect">
            <a:avLst>
              <a:gd name="adj" fmla="val 11111"/>
            </a:avLst>
          </a:prstGeom>
          <a:solidFill>
            <a:srgbClr val="E1ECF8"/>
          </a:solidFill>
          <a:ln w="9525">
            <a:solidFill>
              <a:srgbClr val="E1ECF8"/>
            </a:solidFill>
            <a:prstDash val="solid"/>
          </a:ln>
        </p:spPr>
      </p:sp>
      <p:sp>
        <p:nvSpPr>
          <p:cNvPr id="29" name="Text 25"/>
          <p:cNvSpPr txBox="1"/>
          <p:nvPr/>
        </p:nvSpPr>
        <p:spPr>
          <a:xfrm>
            <a:off x="9235440" y="2194560"/>
            <a:ext cx="1965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meetability.com</a:t>
            </a:r>
            <a:endParaRPr lang="en-US" sz="1250" dirty="0"/>
          </a:p>
        </p:txBody>
      </p:sp>
      <p:sp>
        <p:nvSpPr>
          <p:cNvPr id="30" name="Text 26"/>
          <p:cNvSpPr txBox="1"/>
          <p:nvPr/>
        </p:nvSpPr>
        <p:spPr>
          <a:xfrm>
            <a:off x="9235440" y="2468880"/>
            <a:ext cx="1965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inboxes  |  301 redirect</a:t>
            </a:r>
            <a:endParaRPr lang="en-US" sz="1000" dirty="0"/>
          </a:p>
        </p:txBody>
      </p:sp>
      <p:sp>
        <p:nvSpPr>
          <p:cNvPr id="31" name="Shape 27"/>
          <p:cNvSpPr/>
          <p:nvPr/>
        </p:nvSpPr>
        <p:spPr>
          <a:xfrm flipH="1">
            <a:off x="7287768" y="2432304"/>
            <a:ext cx="1947672" cy="1063904"/>
          </a:xfrm>
          <a:prstGeom prst="line">
            <a:avLst/>
          </a:prstGeom>
          <a:noFill/>
          <a:ln w="15875">
            <a:solidFill>
              <a:srgbClr val="8CCFCB"/>
            </a:solidFill>
            <a:prstDash val="dash"/>
            <a:tailEnd type="triangle"/>
          </a:ln>
        </p:spPr>
      </p:sp>
      <p:sp>
        <p:nvSpPr>
          <p:cNvPr id="32" name="Shape 28"/>
          <p:cNvSpPr/>
          <p:nvPr/>
        </p:nvSpPr>
        <p:spPr>
          <a:xfrm>
            <a:off x="9235440" y="3154680"/>
            <a:ext cx="1965960" cy="658368"/>
          </a:xfrm>
          <a:prstGeom prst="roundRect">
            <a:avLst>
              <a:gd name="adj" fmla="val 11111"/>
            </a:avLst>
          </a:prstGeom>
          <a:solidFill>
            <a:srgbClr val="E0F3E8"/>
          </a:solidFill>
          <a:ln w="9525">
            <a:solidFill>
              <a:srgbClr val="E0F3E8"/>
            </a:solidFill>
            <a:prstDash val="solid"/>
          </a:ln>
        </p:spPr>
      </p:sp>
      <p:sp>
        <p:nvSpPr>
          <p:cNvPr id="33" name="Text 29"/>
          <p:cNvSpPr txBox="1"/>
          <p:nvPr/>
        </p:nvSpPr>
        <p:spPr>
          <a:xfrm>
            <a:off x="9235440" y="3246120"/>
            <a:ext cx="1965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teamability.io</a:t>
            </a:r>
            <a:endParaRPr lang="en-US" sz="1250" dirty="0"/>
          </a:p>
        </p:txBody>
      </p:sp>
      <p:sp>
        <p:nvSpPr>
          <p:cNvPr id="34" name="Text 30"/>
          <p:cNvSpPr txBox="1"/>
          <p:nvPr/>
        </p:nvSpPr>
        <p:spPr>
          <a:xfrm>
            <a:off x="9235440" y="3520440"/>
            <a:ext cx="1965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inboxes  |  301 redirect</a:t>
            </a:r>
            <a:endParaRPr lang="en-US" sz="1000" dirty="0"/>
          </a:p>
        </p:txBody>
      </p:sp>
      <p:sp>
        <p:nvSpPr>
          <p:cNvPr id="35" name="Shape 31"/>
          <p:cNvSpPr/>
          <p:nvPr/>
        </p:nvSpPr>
        <p:spPr>
          <a:xfrm flipH="1">
            <a:off x="7287768" y="3483864"/>
            <a:ext cx="1947672" cy="380390"/>
          </a:xfrm>
          <a:prstGeom prst="line">
            <a:avLst/>
          </a:prstGeom>
          <a:noFill/>
          <a:ln w="15875">
            <a:solidFill>
              <a:srgbClr val="8CCFCB"/>
            </a:solidFill>
            <a:prstDash val="dash"/>
            <a:tailEnd type="triangle"/>
          </a:ln>
        </p:spPr>
      </p:sp>
      <p:sp>
        <p:nvSpPr>
          <p:cNvPr id="36" name="Shape 32"/>
          <p:cNvSpPr/>
          <p:nvPr/>
        </p:nvSpPr>
        <p:spPr>
          <a:xfrm>
            <a:off x="9235440" y="4206240"/>
            <a:ext cx="1965960" cy="658368"/>
          </a:xfrm>
          <a:prstGeom prst="roundRect">
            <a:avLst>
              <a:gd name="adj" fmla="val 11111"/>
            </a:avLst>
          </a:prstGeom>
          <a:solidFill>
            <a:srgbClr val="E1ECF8"/>
          </a:solidFill>
          <a:ln w="9525">
            <a:solidFill>
              <a:srgbClr val="E1ECF8"/>
            </a:solidFill>
            <a:prstDash val="solid"/>
          </a:ln>
        </p:spPr>
      </p:sp>
      <p:sp>
        <p:nvSpPr>
          <p:cNvPr id="37" name="Text 33"/>
          <p:cNvSpPr txBox="1"/>
          <p:nvPr/>
        </p:nvSpPr>
        <p:spPr>
          <a:xfrm>
            <a:off x="9235440" y="4297680"/>
            <a:ext cx="1965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joinability.com</a:t>
            </a:r>
            <a:endParaRPr lang="en-US" sz="1250" dirty="0"/>
          </a:p>
        </p:txBody>
      </p:sp>
      <p:sp>
        <p:nvSpPr>
          <p:cNvPr id="38" name="Text 34"/>
          <p:cNvSpPr txBox="1"/>
          <p:nvPr/>
        </p:nvSpPr>
        <p:spPr>
          <a:xfrm>
            <a:off x="9235440" y="4572000"/>
            <a:ext cx="1965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inboxes  |  301 redirect</a:t>
            </a:r>
            <a:endParaRPr lang="en-US" sz="1000" dirty="0"/>
          </a:p>
        </p:txBody>
      </p:sp>
      <p:sp>
        <p:nvSpPr>
          <p:cNvPr id="39" name="Shape 35"/>
          <p:cNvSpPr/>
          <p:nvPr/>
        </p:nvSpPr>
        <p:spPr>
          <a:xfrm flipH="1" flipV="1">
            <a:off x="7287768" y="4232300"/>
            <a:ext cx="1947672" cy="303124"/>
          </a:xfrm>
          <a:prstGeom prst="line">
            <a:avLst/>
          </a:prstGeom>
          <a:noFill/>
          <a:ln w="15875">
            <a:solidFill>
              <a:srgbClr val="8CCFCB"/>
            </a:solidFill>
            <a:prstDash val="dash"/>
            <a:tailEnd type="triangle"/>
          </a:ln>
        </p:spPr>
      </p:sp>
      <p:sp>
        <p:nvSpPr>
          <p:cNvPr id="40" name="Shape 36"/>
          <p:cNvSpPr/>
          <p:nvPr/>
        </p:nvSpPr>
        <p:spPr>
          <a:xfrm>
            <a:off x="9235440" y="5257800"/>
            <a:ext cx="1965960" cy="658368"/>
          </a:xfrm>
          <a:prstGeom prst="roundRect">
            <a:avLst>
              <a:gd name="adj" fmla="val 11111"/>
            </a:avLst>
          </a:prstGeom>
          <a:solidFill>
            <a:srgbClr val="E1ECF8"/>
          </a:solidFill>
          <a:ln w="9525">
            <a:solidFill>
              <a:srgbClr val="E1ECF8"/>
            </a:solidFill>
            <a:prstDash val="solid"/>
          </a:ln>
        </p:spPr>
      </p:sp>
      <p:sp>
        <p:nvSpPr>
          <p:cNvPr id="41" name="Text 37"/>
          <p:cNvSpPr txBox="1"/>
          <p:nvPr/>
        </p:nvSpPr>
        <p:spPr>
          <a:xfrm>
            <a:off x="9235440" y="5349240"/>
            <a:ext cx="1965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abilityops.com</a:t>
            </a:r>
            <a:endParaRPr lang="en-US" sz="1250" dirty="0"/>
          </a:p>
        </p:txBody>
      </p:sp>
      <p:sp>
        <p:nvSpPr>
          <p:cNvPr id="42" name="Text 38"/>
          <p:cNvSpPr txBox="1"/>
          <p:nvPr/>
        </p:nvSpPr>
        <p:spPr>
          <a:xfrm>
            <a:off x="9235440" y="5623560"/>
            <a:ext cx="1965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inboxes  |  301 redirect</a:t>
            </a:r>
            <a:endParaRPr lang="en-US" sz="1000" dirty="0"/>
          </a:p>
        </p:txBody>
      </p:sp>
      <p:sp>
        <p:nvSpPr>
          <p:cNvPr id="43" name="Shape 39"/>
          <p:cNvSpPr/>
          <p:nvPr/>
        </p:nvSpPr>
        <p:spPr>
          <a:xfrm flipH="1" flipV="1">
            <a:off x="7287768" y="4600346"/>
            <a:ext cx="1947672" cy="986638"/>
          </a:xfrm>
          <a:prstGeom prst="line">
            <a:avLst/>
          </a:prstGeom>
          <a:noFill/>
          <a:ln w="15875">
            <a:solidFill>
              <a:srgbClr val="8CCFCB"/>
            </a:solidFill>
            <a:prstDash val="dash"/>
            <a:tailEnd type="triangle"/>
          </a:ln>
        </p:spPr>
      </p:sp>
      <p:sp>
        <p:nvSpPr>
          <p:cNvPr id="44" name="Text 40"/>
          <p:cNvSpPr txBox="1"/>
          <p:nvPr/>
        </p:nvSpPr>
        <p:spPr>
          <a:xfrm>
            <a:off x="3840480" y="5806440"/>
            <a:ext cx="4480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+ 14 more sending domains, 4 of them in warm reserve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c/public/assets/ability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26319" y="384048"/>
            <a:ext cx="1316736" cy="329184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48640" y="3474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INBOX ARCHITECTURE</a:t>
            </a:r>
            <a:endParaRPr lang="en-US" sz="1100" dirty="0"/>
          </a:p>
        </p:txBody>
      </p:sp>
      <p:sp>
        <p:nvSpPr>
          <p:cNvPr id="4" name="Text 1"/>
          <p:cNvSpPr txBox="1"/>
          <p:nvPr/>
        </p:nvSpPr>
        <p:spPr>
          <a:xfrm>
            <a:off x="548640" y="621792"/>
            <a:ext cx="9692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 domains x 2 inboxes = 1,008 emails a day</a:t>
            </a:r>
            <a:endParaRPr lang="en-US" sz="3000" dirty="0"/>
          </a:p>
        </p:txBody>
      </p:sp>
      <p:sp>
        <p:nvSpPr>
          <p:cNvPr id="5" name="Text 2"/>
          <p:cNvSpPr txBox="1"/>
          <p:nvPr/>
        </p:nvSpPr>
        <p:spPr>
          <a:xfrm>
            <a:off x="548640" y="1298448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square is a domain; each dot is an inbox sending 28 cold emails a day.</a:t>
            </a:r>
            <a:endParaRPr lang="en-US" sz="1400" dirty="0"/>
          </a:p>
        </p:txBody>
      </p:sp>
      <p:sp>
        <p:nvSpPr>
          <p:cNvPr id="6" name="Text 3"/>
          <p:cNvSpPr txBox="1"/>
          <p:nvPr/>
        </p:nvSpPr>
        <p:spPr>
          <a:xfrm>
            <a:off x="548640" y="6419088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Ability  |  Email Outreach Engine</a:t>
            </a:r>
            <a:endParaRPr lang="en-US" sz="900" dirty="0"/>
          </a:p>
        </p:txBody>
      </p:sp>
      <p:sp>
        <p:nvSpPr>
          <p:cNvPr id="7" name="Text 4"/>
          <p:cNvSpPr txBox="1"/>
          <p:nvPr/>
        </p:nvSpPr>
        <p:spPr>
          <a:xfrm>
            <a:off x="11185855" y="6419088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  <p:sp>
        <p:nvSpPr>
          <p:cNvPr id="8" name="Text 5"/>
          <p:cNvSpPr txBox="1"/>
          <p:nvPr/>
        </p:nvSpPr>
        <p:spPr>
          <a:xfrm>
            <a:off x="548640" y="2011680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Microsoft 365 pool</a:t>
            </a:r>
            <a:endParaRPr lang="en-US" sz="1600" dirty="0"/>
          </a:p>
        </p:txBody>
      </p:sp>
      <p:sp>
        <p:nvSpPr>
          <p:cNvPr id="9" name="Text 6"/>
          <p:cNvSpPr txBox="1"/>
          <p:nvPr/>
        </p:nvSpPr>
        <p:spPr>
          <a:xfrm>
            <a:off x="548640" y="2359152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2F6F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 inboxes  |  672 / day</a:t>
            </a:r>
            <a:endParaRPr lang="en-US" sz="1250" dirty="0"/>
          </a:p>
        </p:txBody>
      </p:sp>
      <p:sp>
        <p:nvSpPr>
          <p:cNvPr id="10" name="Text 7"/>
          <p:cNvSpPr txBox="1"/>
          <p:nvPr/>
        </p:nvSpPr>
        <p:spPr>
          <a:xfrm>
            <a:off x="548640" y="2651760"/>
            <a:ext cx="3017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Banks, CISOs, enterprise, Proofpoint and Mimecast recipients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3931920" y="2148840"/>
            <a:ext cx="548640" cy="868680"/>
          </a:xfrm>
          <a:prstGeom prst="roundRect">
            <a:avLst>
              <a:gd name="adj" fmla="val 10000"/>
            </a:avLst>
          </a:prstGeom>
          <a:solidFill>
            <a:srgbClr val="E1ECF8"/>
          </a:solidFill>
          <a:ln w="9525">
            <a:solidFill>
              <a:srgbClr val="2F6FB5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087368" y="2267712"/>
            <a:ext cx="237744" cy="237744"/>
          </a:xfrm>
          <a:prstGeom prst="ellipse">
            <a:avLst/>
          </a:prstGeom>
          <a:solidFill>
            <a:srgbClr val="2F6FB5"/>
          </a:solidFill>
          <a:ln w="12700">
            <a:solidFill>
              <a:srgbClr val="2F6FB5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087368" y="2633472"/>
            <a:ext cx="237744" cy="237744"/>
          </a:xfrm>
          <a:prstGeom prst="ellipse">
            <a:avLst/>
          </a:prstGeom>
          <a:solidFill>
            <a:srgbClr val="2F6FB5"/>
          </a:solidFill>
          <a:ln w="12700">
            <a:solidFill>
              <a:srgbClr val="2F6FB5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4572000" y="2148840"/>
            <a:ext cx="548640" cy="868680"/>
          </a:xfrm>
          <a:prstGeom prst="roundRect">
            <a:avLst>
              <a:gd name="adj" fmla="val 10000"/>
            </a:avLst>
          </a:prstGeom>
          <a:solidFill>
            <a:srgbClr val="E1ECF8"/>
          </a:solidFill>
          <a:ln w="9525">
            <a:solidFill>
              <a:srgbClr val="2F6FB5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4727448" y="2267712"/>
            <a:ext cx="237744" cy="237744"/>
          </a:xfrm>
          <a:prstGeom prst="ellipse">
            <a:avLst/>
          </a:prstGeom>
          <a:solidFill>
            <a:srgbClr val="2F6FB5"/>
          </a:solidFill>
          <a:ln w="12700">
            <a:solidFill>
              <a:srgbClr val="2F6FB5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4727448" y="2633472"/>
            <a:ext cx="237744" cy="237744"/>
          </a:xfrm>
          <a:prstGeom prst="ellipse">
            <a:avLst/>
          </a:prstGeom>
          <a:solidFill>
            <a:srgbClr val="2F6FB5"/>
          </a:solidFill>
          <a:ln w="12700">
            <a:solidFill>
              <a:srgbClr val="2F6FB5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212080" y="2148840"/>
            <a:ext cx="548640" cy="868680"/>
          </a:xfrm>
          <a:prstGeom prst="roundRect">
            <a:avLst>
              <a:gd name="adj" fmla="val 10000"/>
            </a:avLst>
          </a:prstGeom>
          <a:solidFill>
            <a:srgbClr val="E1ECF8"/>
          </a:solidFill>
          <a:ln w="9525">
            <a:solidFill>
              <a:srgbClr val="2F6FB5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367528" y="2267712"/>
            <a:ext cx="237744" cy="237744"/>
          </a:xfrm>
          <a:prstGeom prst="ellipse">
            <a:avLst/>
          </a:prstGeom>
          <a:solidFill>
            <a:srgbClr val="2F6FB5"/>
          </a:solidFill>
          <a:ln w="12700">
            <a:solidFill>
              <a:srgbClr val="2F6FB5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5367528" y="2633472"/>
            <a:ext cx="237744" cy="237744"/>
          </a:xfrm>
          <a:prstGeom prst="ellipse">
            <a:avLst/>
          </a:prstGeom>
          <a:solidFill>
            <a:srgbClr val="2F6FB5"/>
          </a:solidFill>
          <a:ln w="12700">
            <a:solidFill>
              <a:srgbClr val="2F6FB5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5852160" y="2148840"/>
            <a:ext cx="548640" cy="868680"/>
          </a:xfrm>
          <a:prstGeom prst="roundRect">
            <a:avLst>
              <a:gd name="adj" fmla="val 10000"/>
            </a:avLst>
          </a:prstGeom>
          <a:solidFill>
            <a:srgbClr val="E1ECF8"/>
          </a:solidFill>
          <a:ln w="9525">
            <a:solidFill>
              <a:srgbClr val="2F6FB5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007608" y="2267712"/>
            <a:ext cx="237744" cy="237744"/>
          </a:xfrm>
          <a:prstGeom prst="ellipse">
            <a:avLst/>
          </a:prstGeom>
          <a:solidFill>
            <a:srgbClr val="2F6FB5"/>
          </a:solidFill>
          <a:ln w="12700">
            <a:solidFill>
              <a:srgbClr val="2F6FB5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6007608" y="2633472"/>
            <a:ext cx="237744" cy="237744"/>
          </a:xfrm>
          <a:prstGeom prst="ellipse">
            <a:avLst/>
          </a:prstGeom>
          <a:solidFill>
            <a:srgbClr val="2F6FB5"/>
          </a:solidFill>
          <a:ln w="12700">
            <a:solidFill>
              <a:srgbClr val="2F6FB5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6492240" y="2148840"/>
            <a:ext cx="548640" cy="868680"/>
          </a:xfrm>
          <a:prstGeom prst="roundRect">
            <a:avLst>
              <a:gd name="adj" fmla="val 10000"/>
            </a:avLst>
          </a:prstGeom>
          <a:solidFill>
            <a:srgbClr val="E1ECF8"/>
          </a:solidFill>
          <a:ln w="9525">
            <a:solidFill>
              <a:srgbClr val="2F6FB5"/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6647688" y="2267712"/>
            <a:ext cx="237744" cy="237744"/>
          </a:xfrm>
          <a:prstGeom prst="ellipse">
            <a:avLst/>
          </a:prstGeom>
          <a:solidFill>
            <a:srgbClr val="2F6FB5"/>
          </a:solidFill>
          <a:ln w="12700">
            <a:solidFill>
              <a:srgbClr val="2F6FB5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6647688" y="2633472"/>
            <a:ext cx="237744" cy="237744"/>
          </a:xfrm>
          <a:prstGeom prst="ellipse">
            <a:avLst/>
          </a:prstGeom>
          <a:solidFill>
            <a:srgbClr val="2F6FB5"/>
          </a:solidFill>
          <a:ln w="12700">
            <a:solidFill>
              <a:srgbClr val="2F6FB5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7132320" y="2148840"/>
            <a:ext cx="548640" cy="868680"/>
          </a:xfrm>
          <a:prstGeom prst="roundRect">
            <a:avLst>
              <a:gd name="adj" fmla="val 10000"/>
            </a:avLst>
          </a:prstGeom>
          <a:solidFill>
            <a:srgbClr val="E1ECF8"/>
          </a:solidFill>
          <a:ln w="9525">
            <a:solidFill>
              <a:srgbClr val="2F6FB5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7287768" y="2267712"/>
            <a:ext cx="237744" cy="237744"/>
          </a:xfrm>
          <a:prstGeom prst="ellipse">
            <a:avLst/>
          </a:prstGeom>
          <a:solidFill>
            <a:srgbClr val="2F6FB5"/>
          </a:solidFill>
          <a:ln w="12700">
            <a:solidFill>
              <a:srgbClr val="2F6FB5"/>
            </a:solidFill>
            <a:prstDash val="solid"/>
          </a:ln>
        </p:spPr>
      </p:sp>
      <p:sp>
        <p:nvSpPr>
          <p:cNvPr id="28" name="Shape 25"/>
          <p:cNvSpPr/>
          <p:nvPr/>
        </p:nvSpPr>
        <p:spPr>
          <a:xfrm>
            <a:off x="7287768" y="2633472"/>
            <a:ext cx="237744" cy="237744"/>
          </a:xfrm>
          <a:prstGeom prst="ellipse">
            <a:avLst/>
          </a:prstGeom>
          <a:solidFill>
            <a:srgbClr val="2F6FB5"/>
          </a:solidFill>
          <a:ln w="12700">
            <a:solidFill>
              <a:srgbClr val="2F6FB5"/>
            </a:solidFill>
            <a:prstDash val="solid"/>
          </a:ln>
        </p:spPr>
      </p:sp>
      <p:sp>
        <p:nvSpPr>
          <p:cNvPr id="29" name="Shape 26"/>
          <p:cNvSpPr/>
          <p:nvPr/>
        </p:nvSpPr>
        <p:spPr>
          <a:xfrm>
            <a:off x="7772400" y="2148840"/>
            <a:ext cx="548640" cy="868680"/>
          </a:xfrm>
          <a:prstGeom prst="roundRect">
            <a:avLst>
              <a:gd name="adj" fmla="val 10000"/>
            </a:avLst>
          </a:prstGeom>
          <a:solidFill>
            <a:srgbClr val="E1ECF8"/>
          </a:solidFill>
          <a:ln w="9525">
            <a:solidFill>
              <a:srgbClr val="2F6FB5"/>
            </a:solidFill>
            <a:prstDash val="solid"/>
          </a:ln>
        </p:spPr>
      </p:sp>
      <p:sp>
        <p:nvSpPr>
          <p:cNvPr id="30" name="Shape 27"/>
          <p:cNvSpPr/>
          <p:nvPr/>
        </p:nvSpPr>
        <p:spPr>
          <a:xfrm>
            <a:off x="7927848" y="2267712"/>
            <a:ext cx="237744" cy="237744"/>
          </a:xfrm>
          <a:prstGeom prst="ellipse">
            <a:avLst/>
          </a:prstGeom>
          <a:solidFill>
            <a:srgbClr val="2F6FB5"/>
          </a:solidFill>
          <a:ln w="12700">
            <a:solidFill>
              <a:srgbClr val="2F6FB5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7927848" y="2633472"/>
            <a:ext cx="237744" cy="237744"/>
          </a:xfrm>
          <a:prstGeom prst="ellipse">
            <a:avLst/>
          </a:prstGeom>
          <a:solidFill>
            <a:srgbClr val="2F6FB5"/>
          </a:solidFill>
          <a:ln w="12700">
            <a:solidFill>
              <a:srgbClr val="2F6FB5"/>
            </a:solidFill>
            <a:prstDash val="solid"/>
          </a:ln>
        </p:spPr>
      </p:sp>
      <p:sp>
        <p:nvSpPr>
          <p:cNvPr id="32" name="Shape 29"/>
          <p:cNvSpPr/>
          <p:nvPr/>
        </p:nvSpPr>
        <p:spPr>
          <a:xfrm>
            <a:off x="8412480" y="2148840"/>
            <a:ext cx="548640" cy="868680"/>
          </a:xfrm>
          <a:prstGeom prst="roundRect">
            <a:avLst>
              <a:gd name="adj" fmla="val 10000"/>
            </a:avLst>
          </a:prstGeom>
          <a:solidFill>
            <a:srgbClr val="E1ECF8"/>
          </a:solidFill>
          <a:ln w="9525">
            <a:solidFill>
              <a:srgbClr val="2F6FB5"/>
            </a:solidFill>
            <a:prstDash val="solid"/>
          </a:ln>
        </p:spPr>
      </p:sp>
      <p:sp>
        <p:nvSpPr>
          <p:cNvPr id="33" name="Shape 30"/>
          <p:cNvSpPr/>
          <p:nvPr/>
        </p:nvSpPr>
        <p:spPr>
          <a:xfrm>
            <a:off x="8567928" y="2267712"/>
            <a:ext cx="237744" cy="237744"/>
          </a:xfrm>
          <a:prstGeom prst="ellipse">
            <a:avLst/>
          </a:prstGeom>
          <a:solidFill>
            <a:srgbClr val="2F6FB5"/>
          </a:solidFill>
          <a:ln w="12700">
            <a:solidFill>
              <a:srgbClr val="2F6FB5"/>
            </a:solidFill>
            <a:prstDash val="solid"/>
          </a:ln>
        </p:spPr>
      </p:sp>
      <p:sp>
        <p:nvSpPr>
          <p:cNvPr id="34" name="Shape 31"/>
          <p:cNvSpPr/>
          <p:nvPr/>
        </p:nvSpPr>
        <p:spPr>
          <a:xfrm>
            <a:off x="8567928" y="2633472"/>
            <a:ext cx="237744" cy="237744"/>
          </a:xfrm>
          <a:prstGeom prst="ellipse">
            <a:avLst/>
          </a:prstGeom>
          <a:solidFill>
            <a:srgbClr val="2F6FB5"/>
          </a:solidFill>
          <a:ln w="12700">
            <a:solidFill>
              <a:srgbClr val="2F6FB5"/>
            </a:solidFill>
            <a:prstDash val="solid"/>
          </a:ln>
        </p:spPr>
      </p:sp>
      <p:sp>
        <p:nvSpPr>
          <p:cNvPr id="35" name="Shape 32"/>
          <p:cNvSpPr/>
          <p:nvPr/>
        </p:nvSpPr>
        <p:spPr>
          <a:xfrm>
            <a:off x="9052560" y="2148840"/>
            <a:ext cx="548640" cy="868680"/>
          </a:xfrm>
          <a:prstGeom prst="roundRect">
            <a:avLst>
              <a:gd name="adj" fmla="val 10000"/>
            </a:avLst>
          </a:prstGeom>
          <a:solidFill>
            <a:srgbClr val="E1ECF8"/>
          </a:solidFill>
          <a:ln w="9525">
            <a:solidFill>
              <a:srgbClr val="2F6FB5"/>
            </a:solidFill>
            <a:prstDash val="solid"/>
          </a:ln>
        </p:spPr>
      </p:sp>
      <p:sp>
        <p:nvSpPr>
          <p:cNvPr id="36" name="Shape 33"/>
          <p:cNvSpPr/>
          <p:nvPr/>
        </p:nvSpPr>
        <p:spPr>
          <a:xfrm>
            <a:off x="9208008" y="2267712"/>
            <a:ext cx="237744" cy="237744"/>
          </a:xfrm>
          <a:prstGeom prst="ellipse">
            <a:avLst/>
          </a:prstGeom>
          <a:solidFill>
            <a:srgbClr val="2F6FB5"/>
          </a:solidFill>
          <a:ln w="12700">
            <a:solidFill>
              <a:srgbClr val="2F6FB5"/>
            </a:solidFill>
            <a:prstDash val="solid"/>
          </a:ln>
        </p:spPr>
      </p:sp>
      <p:sp>
        <p:nvSpPr>
          <p:cNvPr id="37" name="Shape 34"/>
          <p:cNvSpPr/>
          <p:nvPr/>
        </p:nvSpPr>
        <p:spPr>
          <a:xfrm>
            <a:off x="9208008" y="2633472"/>
            <a:ext cx="237744" cy="237744"/>
          </a:xfrm>
          <a:prstGeom prst="ellipse">
            <a:avLst/>
          </a:prstGeom>
          <a:solidFill>
            <a:srgbClr val="2F6FB5"/>
          </a:solidFill>
          <a:ln w="12700">
            <a:solidFill>
              <a:srgbClr val="2F6FB5"/>
            </a:solidFill>
            <a:prstDash val="solid"/>
          </a:ln>
        </p:spPr>
      </p:sp>
      <p:sp>
        <p:nvSpPr>
          <p:cNvPr id="38" name="Shape 35"/>
          <p:cNvSpPr/>
          <p:nvPr/>
        </p:nvSpPr>
        <p:spPr>
          <a:xfrm>
            <a:off x="9692640" y="2148840"/>
            <a:ext cx="548640" cy="868680"/>
          </a:xfrm>
          <a:prstGeom prst="roundRect">
            <a:avLst>
              <a:gd name="adj" fmla="val 10000"/>
            </a:avLst>
          </a:prstGeom>
          <a:solidFill>
            <a:srgbClr val="E1ECF8"/>
          </a:solidFill>
          <a:ln w="9525">
            <a:solidFill>
              <a:srgbClr val="2F6FB5"/>
            </a:solidFill>
            <a:prstDash val="solid"/>
          </a:ln>
        </p:spPr>
      </p:sp>
      <p:sp>
        <p:nvSpPr>
          <p:cNvPr id="39" name="Shape 36"/>
          <p:cNvSpPr/>
          <p:nvPr/>
        </p:nvSpPr>
        <p:spPr>
          <a:xfrm>
            <a:off x="9848088" y="2267712"/>
            <a:ext cx="237744" cy="237744"/>
          </a:xfrm>
          <a:prstGeom prst="ellipse">
            <a:avLst/>
          </a:prstGeom>
          <a:solidFill>
            <a:srgbClr val="2F6FB5"/>
          </a:solidFill>
          <a:ln w="12700">
            <a:solidFill>
              <a:srgbClr val="2F6FB5"/>
            </a:solidFill>
            <a:prstDash val="solid"/>
          </a:ln>
        </p:spPr>
      </p:sp>
      <p:sp>
        <p:nvSpPr>
          <p:cNvPr id="40" name="Shape 37"/>
          <p:cNvSpPr/>
          <p:nvPr/>
        </p:nvSpPr>
        <p:spPr>
          <a:xfrm>
            <a:off x="9848088" y="2633472"/>
            <a:ext cx="237744" cy="237744"/>
          </a:xfrm>
          <a:prstGeom prst="ellipse">
            <a:avLst/>
          </a:prstGeom>
          <a:solidFill>
            <a:srgbClr val="2F6FB5"/>
          </a:solidFill>
          <a:ln w="12700">
            <a:solidFill>
              <a:srgbClr val="2F6FB5"/>
            </a:solidFill>
            <a:prstDash val="solid"/>
          </a:ln>
        </p:spPr>
      </p:sp>
      <p:sp>
        <p:nvSpPr>
          <p:cNvPr id="41" name="Shape 38"/>
          <p:cNvSpPr/>
          <p:nvPr/>
        </p:nvSpPr>
        <p:spPr>
          <a:xfrm>
            <a:off x="10332720" y="2148840"/>
            <a:ext cx="548640" cy="868680"/>
          </a:xfrm>
          <a:prstGeom prst="roundRect">
            <a:avLst>
              <a:gd name="adj" fmla="val 10000"/>
            </a:avLst>
          </a:prstGeom>
          <a:solidFill>
            <a:srgbClr val="E1ECF8"/>
          </a:solidFill>
          <a:ln w="9525">
            <a:solidFill>
              <a:srgbClr val="2F6FB5"/>
            </a:solidFill>
            <a:prstDash val="solid"/>
          </a:ln>
        </p:spPr>
      </p:sp>
      <p:sp>
        <p:nvSpPr>
          <p:cNvPr id="42" name="Shape 39"/>
          <p:cNvSpPr/>
          <p:nvPr/>
        </p:nvSpPr>
        <p:spPr>
          <a:xfrm>
            <a:off x="10488168" y="2267712"/>
            <a:ext cx="237744" cy="237744"/>
          </a:xfrm>
          <a:prstGeom prst="ellipse">
            <a:avLst/>
          </a:prstGeom>
          <a:solidFill>
            <a:srgbClr val="2F6FB5"/>
          </a:solidFill>
          <a:ln w="12700">
            <a:solidFill>
              <a:srgbClr val="2F6FB5"/>
            </a:solidFill>
            <a:prstDash val="solid"/>
          </a:ln>
        </p:spPr>
      </p:sp>
      <p:sp>
        <p:nvSpPr>
          <p:cNvPr id="43" name="Shape 40"/>
          <p:cNvSpPr/>
          <p:nvPr/>
        </p:nvSpPr>
        <p:spPr>
          <a:xfrm>
            <a:off x="10488168" y="2633472"/>
            <a:ext cx="237744" cy="237744"/>
          </a:xfrm>
          <a:prstGeom prst="ellipse">
            <a:avLst/>
          </a:prstGeom>
          <a:solidFill>
            <a:srgbClr val="2F6FB5"/>
          </a:solidFill>
          <a:ln w="12700">
            <a:solidFill>
              <a:srgbClr val="2F6FB5"/>
            </a:solidFill>
            <a:prstDash val="solid"/>
          </a:ln>
        </p:spPr>
      </p:sp>
      <p:sp>
        <p:nvSpPr>
          <p:cNvPr id="44" name="Shape 41"/>
          <p:cNvSpPr/>
          <p:nvPr/>
        </p:nvSpPr>
        <p:spPr>
          <a:xfrm>
            <a:off x="10972800" y="2148840"/>
            <a:ext cx="548640" cy="868680"/>
          </a:xfrm>
          <a:prstGeom prst="roundRect">
            <a:avLst>
              <a:gd name="adj" fmla="val 10000"/>
            </a:avLst>
          </a:prstGeom>
          <a:solidFill>
            <a:srgbClr val="E1ECF8"/>
          </a:solidFill>
          <a:ln w="9525">
            <a:solidFill>
              <a:srgbClr val="2F6FB5"/>
            </a:solidFill>
            <a:prstDash val="solid"/>
          </a:ln>
        </p:spPr>
      </p:sp>
      <p:sp>
        <p:nvSpPr>
          <p:cNvPr id="45" name="Shape 42"/>
          <p:cNvSpPr/>
          <p:nvPr/>
        </p:nvSpPr>
        <p:spPr>
          <a:xfrm>
            <a:off x="11128248" y="2267712"/>
            <a:ext cx="237744" cy="237744"/>
          </a:xfrm>
          <a:prstGeom prst="ellipse">
            <a:avLst/>
          </a:prstGeom>
          <a:solidFill>
            <a:srgbClr val="2F6FB5"/>
          </a:solidFill>
          <a:ln w="12700">
            <a:solidFill>
              <a:srgbClr val="2F6FB5"/>
            </a:solidFill>
            <a:prstDash val="solid"/>
          </a:ln>
        </p:spPr>
      </p:sp>
      <p:sp>
        <p:nvSpPr>
          <p:cNvPr id="46" name="Shape 43"/>
          <p:cNvSpPr/>
          <p:nvPr/>
        </p:nvSpPr>
        <p:spPr>
          <a:xfrm>
            <a:off x="11128248" y="2633472"/>
            <a:ext cx="237744" cy="237744"/>
          </a:xfrm>
          <a:prstGeom prst="ellipse">
            <a:avLst/>
          </a:prstGeom>
          <a:solidFill>
            <a:srgbClr val="2F6FB5"/>
          </a:solidFill>
          <a:ln w="12700">
            <a:solidFill>
              <a:srgbClr val="2F6FB5"/>
            </a:solidFill>
            <a:prstDash val="solid"/>
          </a:ln>
        </p:spPr>
      </p:sp>
      <p:sp>
        <p:nvSpPr>
          <p:cNvPr id="47" name="Text 44"/>
          <p:cNvSpPr txBox="1"/>
          <p:nvPr/>
        </p:nvSpPr>
        <p:spPr>
          <a:xfrm>
            <a:off x="548640" y="3291840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Google Workspace pool</a:t>
            </a:r>
            <a:endParaRPr lang="en-US" sz="1600" dirty="0"/>
          </a:p>
        </p:txBody>
      </p:sp>
      <p:sp>
        <p:nvSpPr>
          <p:cNvPr id="48" name="Text 45"/>
          <p:cNvSpPr txBox="1"/>
          <p:nvPr/>
        </p:nvSpPr>
        <p:spPr>
          <a:xfrm>
            <a:off x="548640" y="3639312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2E9D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inboxes  |  336 / day</a:t>
            </a:r>
            <a:endParaRPr lang="en-US" sz="1250" dirty="0"/>
          </a:p>
        </p:txBody>
      </p:sp>
      <p:sp>
        <p:nvSpPr>
          <p:cNvPr id="49" name="Text 46"/>
          <p:cNvSpPr txBox="1"/>
          <p:nvPr/>
        </p:nvSpPr>
        <p:spPr>
          <a:xfrm>
            <a:off x="548640" y="3931920"/>
            <a:ext cx="3017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Startups, SaaS, SMBs on Google</a:t>
            </a:r>
            <a:endParaRPr lang="en-US" sz="1100" dirty="0"/>
          </a:p>
        </p:txBody>
      </p:sp>
      <p:sp>
        <p:nvSpPr>
          <p:cNvPr id="50" name="Shape 47"/>
          <p:cNvSpPr/>
          <p:nvPr/>
        </p:nvSpPr>
        <p:spPr>
          <a:xfrm>
            <a:off x="3931920" y="3429000"/>
            <a:ext cx="548640" cy="868680"/>
          </a:xfrm>
          <a:prstGeom prst="roundRect">
            <a:avLst>
              <a:gd name="adj" fmla="val 10000"/>
            </a:avLst>
          </a:prstGeom>
          <a:solidFill>
            <a:srgbClr val="E0F3E8"/>
          </a:solidFill>
          <a:ln w="9525">
            <a:solidFill>
              <a:srgbClr val="2E9D63"/>
            </a:solidFill>
            <a:prstDash val="solid"/>
          </a:ln>
        </p:spPr>
      </p:sp>
      <p:sp>
        <p:nvSpPr>
          <p:cNvPr id="51" name="Shape 48"/>
          <p:cNvSpPr/>
          <p:nvPr/>
        </p:nvSpPr>
        <p:spPr>
          <a:xfrm>
            <a:off x="4087368" y="3547872"/>
            <a:ext cx="237744" cy="237744"/>
          </a:xfrm>
          <a:prstGeom prst="ellipse">
            <a:avLst/>
          </a:prstGeom>
          <a:solidFill>
            <a:srgbClr val="2E9D63"/>
          </a:solidFill>
          <a:ln w="12700">
            <a:solidFill>
              <a:srgbClr val="2E9D63"/>
            </a:solidFill>
            <a:prstDash val="solid"/>
          </a:ln>
        </p:spPr>
      </p:sp>
      <p:sp>
        <p:nvSpPr>
          <p:cNvPr id="52" name="Shape 49"/>
          <p:cNvSpPr/>
          <p:nvPr/>
        </p:nvSpPr>
        <p:spPr>
          <a:xfrm>
            <a:off x="4087368" y="3913632"/>
            <a:ext cx="237744" cy="237744"/>
          </a:xfrm>
          <a:prstGeom prst="ellipse">
            <a:avLst/>
          </a:prstGeom>
          <a:solidFill>
            <a:srgbClr val="2E9D63"/>
          </a:solidFill>
          <a:ln w="12700">
            <a:solidFill>
              <a:srgbClr val="2E9D63"/>
            </a:solidFill>
            <a:prstDash val="solid"/>
          </a:ln>
        </p:spPr>
      </p:sp>
      <p:sp>
        <p:nvSpPr>
          <p:cNvPr id="53" name="Shape 50"/>
          <p:cNvSpPr/>
          <p:nvPr/>
        </p:nvSpPr>
        <p:spPr>
          <a:xfrm>
            <a:off x="4572000" y="3429000"/>
            <a:ext cx="548640" cy="868680"/>
          </a:xfrm>
          <a:prstGeom prst="roundRect">
            <a:avLst>
              <a:gd name="adj" fmla="val 10000"/>
            </a:avLst>
          </a:prstGeom>
          <a:solidFill>
            <a:srgbClr val="E0F3E8"/>
          </a:solidFill>
          <a:ln w="9525">
            <a:solidFill>
              <a:srgbClr val="2E9D63"/>
            </a:solidFill>
            <a:prstDash val="solid"/>
          </a:ln>
        </p:spPr>
      </p:sp>
      <p:sp>
        <p:nvSpPr>
          <p:cNvPr id="54" name="Shape 51"/>
          <p:cNvSpPr/>
          <p:nvPr/>
        </p:nvSpPr>
        <p:spPr>
          <a:xfrm>
            <a:off x="4727448" y="3547872"/>
            <a:ext cx="237744" cy="237744"/>
          </a:xfrm>
          <a:prstGeom prst="ellipse">
            <a:avLst/>
          </a:prstGeom>
          <a:solidFill>
            <a:srgbClr val="2E9D63"/>
          </a:solidFill>
          <a:ln w="12700">
            <a:solidFill>
              <a:srgbClr val="2E9D63"/>
            </a:solidFill>
            <a:prstDash val="solid"/>
          </a:ln>
        </p:spPr>
      </p:sp>
      <p:sp>
        <p:nvSpPr>
          <p:cNvPr id="55" name="Shape 52"/>
          <p:cNvSpPr/>
          <p:nvPr/>
        </p:nvSpPr>
        <p:spPr>
          <a:xfrm>
            <a:off x="4727448" y="3913632"/>
            <a:ext cx="237744" cy="237744"/>
          </a:xfrm>
          <a:prstGeom prst="ellipse">
            <a:avLst/>
          </a:prstGeom>
          <a:solidFill>
            <a:srgbClr val="2E9D63"/>
          </a:solidFill>
          <a:ln w="12700">
            <a:solidFill>
              <a:srgbClr val="2E9D63"/>
            </a:solidFill>
            <a:prstDash val="solid"/>
          </a:ln>
        </p:spPr>
      </p:sp>
      <p:sp>
        <p:nvSpPr>
          <p:cNvPr id="56" name="Shape 53"/>
          <p:cNvSpPr/>
          <p:nvPr/>
        </p:nvSpPr>
        <p:spPr>
          <a:xfrm>
            <a:off x="5212080" y="3429000"/>
            <a:ext cx="548640" cy="868680"/>
          </a:xfrm>
          <a:prstGeom prst="roundRect">
            <a:avLst>
              <a:gd name="adj" fmla="val 10000"/>
            </a:avLst>
          </a:prstGeom>
          <a:solidFill>
            <a:srgbClr val="E0F3E8"/>
          </a:solidFill>
          <a:ln w="9525">
            <a:solidFill>
              <a:srgbClr val="2E9D63"/>
            </a:solidFill>
            <a:prstDash val="solid"/>
          </a:ln>
        </p:spPr>
      </p:sp>
      <p:sp>
        <p:nvSpPr>
          <p:cNvPr id="57" name="Shape 54"/>
          <p:cNvSpPr/>
          <p:nvPr/>
        </p:nvSpPr>
        <p:spPr>
          <a:xfrm>
            <a:off x="5367528" y="3547872"/>
            <a:ext cx="237744" cy="237744"/>
          </a:xfrm>
          <a:prstGeom prst="ellipse">
            <a:avLst/>
          </a:prstGeom>
          <a:solidFill>
            <a:srgbClr val="2E9D63"/>
          </a:solidFill>
          <a:ln w="12700">
            <a:solidFill>
              <a:srgbClr val="2E9D63"/>
            </a:solidFill>
            <a:prstDash val="solid"/>
          </a:ln>
        </p:spPr>
      </p:sp>
      <p:sp>
        <p:nvSpPr>
          <p:cNvPr id="58" name="Shape 55"/>
          <p:cNvSpPr/>
          <p:nvPr/>
        </p:nvSpPr>
        <p:spPr>
          <a:xfrm>
            <a:off x="5367528" y="3913632"/>
            <a:ext cx="237744" cy="237744"/>
          </a:xfrm>
          <a:prstGeom prst="ellipse">
            <a:avLst/>
          </a:prstGeom>
          <a:solidFill>
            <a:srgbClr val="2E9D63"/>
          </a:solidFill>
          <a:ln w="12700">
            <a:solidFill>
              <a:srgbClr val="2E9D63"/>
            </a:solidFill>
            <a:prstDash val="solid"/>
          </a:ln>
        </p:spPr>
      </p:sp>
      <p:sp>
        <p:nvSpPr>
          <p:cNvPr id="59" name="Shape 56"/>
          <p:cNvSpPr/>
          <p:nvPr/>
        </p:nvSpPr>
        <p:spPr>
          <a:xfrm>
            <a:off x="5852160" y="3429000"/>
            <a:ext cx="548640" cy="868680"/>
          </a:xfrm>
          <a:prstGeom prst="roundRect">
            <a:avLst>
              <a:gd name="adj" fmla="val 10000"/>
            </a:avLst>
          </a:prstGeom>
          <a:solidFill>
            <a:srgbClr val="E0F3E8"/>
          </a:solidFill>
          <a:ln w="9525">
            <a:solidFill>
              <a:srgbClr val="2E9D63"/>
            </a:solidFill>
            <a:prstDash val="solid"/>
          </a:ln>
        </p:spPr>
      </p:sp>
      <p:sp>
        <p:nvSpPr>
          <p:cNvPr id="60" name="Shape 57"/>
          <p:cNvSpPr/>
          <p:nvPr/>
        </p:nvSpPr>
        <p:spPr>
          <a:xfrm>
            <a:off x="6007608" y="3547872"/>
            <a:ext cx="237744" cy="237744"/>
          </a:xfrm>
          <a:prstGeom prst="ellipse">
            <a:avLst/>
          </a:prstGeom>
          <a:solidFill>
            <a:srgbClr val="2E9D63"/>
          </a:solidFill>
          <a:ln w="12700">
            <a:solidFill>
              <a:srgbClr val="2E9D63"/>
            </a:solidFill>
            <a:prstDash val="solid"/>
          </a:ln>
        </p:spPr>
      </p:sp>
      <p:sp>
        <p:nvSpPr>
          <p:cNvPr id="61" name="Shape 58"/>
          <p:cNvSpPr/>
          <p:nvPr/>
        </p:nvSpPr>
        <p:spPr>
          <a:xfrm>
            <a:off x="6007608" y="3913632"/>
            <a:ext cx="237744" cy="237744"/>
          </a:xfrm>
          <a:prstGeom prst="ellipse">
            <a:avLst/>
          </a:prstGeom>
          <a:solidFill>
            <a:srgbClr val="2E9D63"/>
          </a:solidFill>
          <a:ln w="12700">
            <a:solidFill>
              <a:srgbClr val="2E9D63"/>
            </a:solidFill>
            <a:prstDash val="solid"/>
          </a:ln>
        </p:spPr>
      </p:sp>
      <p:sp>
        <p:nvSpPr>
          <p:cNvPr id="62" name="Shape 59"/>
          <p:cNvSpPr/>
          <p:nvPr/>
        </p:nvSpPr>
        <p:spPr>
          <a:xfrm>
            <a:off x="6492240" y="3429000"/>
            <a:ext cx="548640" cy="868680"/>
          </a:xfrm>
          <a:prstGeom prst="roundRect">
            <a:avLst>
              <a:gd name="adj" fmla="val 10000"/>
            </a:avLst>
          </a:prstGeom>
          <a:solidFill>
            <a:srgbClr val="E0F3E8"/>
          </a:solidFill>
          <a:ln w="9525">
            <a:solidFill>
              <a:srgbClr val="2E9D63"/>
            </a:solidFill>
            <a:prstDash val="solid"/>
          </a:ln>
        </p:spPr>
      </p:sp>
      <p:sp>
        <p:nvSpPr>
          <p:cNvPr id="63" name="Shape 60"/>
          <p:cNvSpPr/>
          <p:nvPr/>
        </p:nvSpPr>
        <p:spPr>
          <a:xfrm>
            <a:off x="6647688" y="3547872"/>
            <a:ext cx="237744" cy="237744"/>
          </a:xfrm>
          <a:prstGeom prst="ellipse">
            <a:avLst/>
          </a:prstGeom>
          <a:solidFill>
            <a:srgbClr val="2E9D63"/>
          </a:solidFill>
          <a:ln w="12700">
            <a:solidFill>
              <a:srgbClr val="2E9D63"/>
            </a:solidFill>
            <a:prstDash val="solid"/>
          </a:ln>
        </p:spPr>
      </p:sp>
      <p:sp>
        <p:nvSpPr>
          <p:cNvPr id="64" name="Shape 61"/>
          <p:cNvSpPr/>
          <p:nvPr/>
        </p:nvSpPr>
        <p:spPr>
          <a:xfrm>
            <a:off x="6647688" y="3913632"/>
            <a:ext cx="237744" cy="237744"/>
          </a:xfrm>
          <a:prstGeom prst="ellipse">
            <a:avLst/>
          </a:prstGeom>
          <a:solidFill>
            <a:srgbClr val="2E9D63"/>
          </a:solidFill>
          <a:ln w="12700">
            <a:solidFill>
              <a:srgbClr val="2E9D63"/>
            </a:solidFill>
            <a:prstDash val="solid"/>
          </a:ln>
        </p:spPr>
      </p:sp>
      <p:sp>
        <p:nvSpPr>
          <p:cNvPr id="65" name="Shape 62"/>
          <p:cNvSpPr/>
          <p:nvPr/>
        </p:nvSpPr>
        <p:spPr>
          <a:xfrm>
            <a:off x="7132320" y="3429000"/>
            <a:ext cx="548640" cy="868680"/>
          </a:xfrm>
          <a:prstGeom prst="roundRect">
            <a:avLst>
              <a:gd name="adj" fmla="val 10000"/>
            </a:avLst>
          </a:prstGeom>
          <a:solidFill>
            <a:srgbClr val="E0F3E8"/>
          </a:solidFill>
          <a:ln w="9525">
            <a:solidFill>
              <a:srgbClr val="2E9D63"/>
            </a:solidFill>
            <a:prstDash val="solid"/>
          </a:ln>
        </p:spPr>
      </p:sp>
      <p:sp>
        <p:nvSpPr>
          <p:cNvPr id="66" name="Shape 63"/>
          <p:cNvSpPr/>
          <p:nvPr/>
        </p:nvSpPr>
        <p:spPr>
          <a:xfrm>
            <a:off x="7287768" y="3547872"/>
            <a:ext cx="237744" cy="237744"/>
          </a:xfrm>
          <a:prstGeom prst="ellipse">
            <a:avLst/>
          </a:prstGeom>
          <a:solidFill>
            <a:srgbClr val="2E9D63"/>
          </a:solidFill>
          <a:ln w="12700">
            <a:solidFill>
              <a:srgbClr val="2E9D63"/>
            </a:solidFill>
            <a:prstDash val="solid"/>
          </a:ln>
        </p:spPr>
      </p:sp>
      <p:sp>
        <p:nvSpPr>
          <p:cNvPr id="67" name="Shape 64"/>
          <p:cNvSpPr/>
          <p:nvPr/>
        </p:nvSpPr>
        <p:spPr>
          <a:xfrm>
            <a:off x="7287768" y="3913632"/>
            <a:ext cx="237744" cy="237744"/>
          </a:xfrm>
          <a:prstGeom prst="ellipse">
            <a:avLst/>
          </a:prstGeom>
          <a:solidFill>
            <a:srgbClr val="2E9D63"/>
          </a:solidFill>
          <a:ln w="12700">
            <a:solidFill>
              <a:srgbClr val="2E9D63"/>
            </a:solidFill>
            <a:prstDash val="solid"/>
          </a:ln>
        </p:spPr>
      </p:sp>
      <p:sp>
        <p:nvSpPr>
          <p:cNvPr id="68" name="Text 65"/>
          <p:cNvSpPr txBox="1"/>
          <p:nvPr/>
        </p:nvSpPr>
        <p:spPr>
          <a:xfrm>
            <a:off x="548640" y="4572000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Warm reserve</a:t>
            </a:r>
            <a:endParaRPr lang="en-US" sz="1600" dirty="0"/>
          </a:p>
        </p:txBody>
      </p:sp>
      <p:sp>
        <p:nvSpPr>
          <p:cNvPr id="69" name="Text 66"/>
          <p:cNvSpPr txBox="1"/>
          <p:nvPr/>
        </p:nvSpPr>
        <p:spPr>
          <a:xfrm>
            <a:off x="548640" y="4919472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D98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inboxes  |  warmup only</a:t>
            </a:r>
            <a:endParaRPr lang="en-US" sz="1250" dirty="0"/>
          </a:p>
        </p:txBody>
      </p:sp>
      <p:sp>
        <p:nvSpPr>
          <p:cNvPr id="70" name="Text 67"/>
          <p:cNvSpPr txBox="1"/>
          <p:nvPr/>
        </p:nvSpPr>
        <p:spPr>
          <a:xfrm>
            <a:off x="548640" y="5212080"/>
            <a:ext cx="3017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Swapped in within 24 hours if a domain is paused</a:t>
            </a:r>
            <a:endParaRPr lang="en-US" sz="1100" dirty="0"/>
          </a:p>
        </p:txBody>
      </p:sp>
      <p:sp>
        <p:nvSpPr>
          <p:cNvPr id="71" name="Shape 68"/>
          <p:cNvSpPr/>
          <p:nvPr/>
        </p:nvSpPr>
        <p:spPr>
          <a:xfrm>
            <a:off x="3931920" y="4709160"/>
            <a:ext cx="548640" cy="868680"/>
          </a:xfrm>
          <a:prstGeom prst="roundRect">
            <a:avLst>
              <a:gd name="adj" fmla="val 10000"/>
            </a:avLst>
          </a:prstGeom>
          <a:solidFill>
            <a:srgbClr val="FBEFD9"/>
          </a:solidFill>
          <a:ln w="9525">
            <a:solidFill>
              <a:srgbClr val="D98A1C"/>
            </a:solidFill>
            <a:prstDash val="solid"/>
          </a:ln>
        </p:spPr>
      </p:sp>
      <p:sp>
        <p:nvSpPr>
          <p:cNvPr id="72" name="Shape 69"/>
          <p:cNvSpPr/>
          <p:nvPr/>
        </p:nvSpPr>
        <p:spPr>
          <a:xfrm>
            <a:off x="4087368" y="4828032"/>
            <a:ext cx="237744" cy="237744"/>
          </a:xfrm>
          <a:prstGeom prst="ellipse">
            <a:avLst/>
          </a:prstGeom>
          <a:solidFill>
            <a:srgbClr val="D98A1C"/>
          </a:solidFill>
          <a:ln w="12700">
            <a:solidFill>
              <a:srgbClr val="D98A1C"/>
            </a:solidFill>
            <a:prstDash val="solid"/>
          </a:ln>
        </p:spPr>
      </p:sp>
      <p:sp>
        <p:nvSpPr>
          <p:cNvPr id="73" name="Shape 70"/>
          <p:cNvSpPr/>
          <p:nvPr/>
        </p:nvSpPr>
        <p:spPr>
          <a:xfrm>
            <a:off x="4087368" y="5193792"/>
            <a:ext cx="237744" cy="237744"/>
          </a:xfrm>
          <a:prstGeom prst="ellipse">
            <a:avLst/>
          </a:prstGeom>
          <a:solidFill>
            <a:srgbClr val="D98A1C"/>
          </a:solidFill>
          <a:ln w="12700">
            <a:solidFill>
              <a:srgbClr val="D98A1C"/>
            </a:solidFill>
            <a:prstDash val="solid"/>
          </a:ln>
        </p:spPr>
      </p:sp>
      <p:sp>
        <p:nvSpPr>
          <p:cNvPr id="74" name="Shape 71"/>
          <p:cNvSpPr/>
          <p:nvPr/>
        </p:nvSpPr>
        <p:spPr>
          <a:xfrm>
            <a:off x="4572000" y="4709160"/>
            <a:ext cx="548640" cy="868680"/>
          </a:xfrm>
          <a:prstGeom prst="roundRect">
            <a:avLst>
              <a:gd name="adj" fmla="val 10000"/>
            </a:avLst>
          </a:prstGeom>
          <a:solidFill>
            <a:srgbClr val="FBEFD9"/>
          </a:solidFill>
          <a:ln w="9525">
            <a:solidFill>
              <a:srgbClr val="D98A1C"/>
            </a:solidFill>
            <a:prstDash val="solid"/>
          </a:ln>
        </p:spPr>
      </p:sp>
      <p:sp>
        <p:nvSpPr>
          <p:cNvPr id="75" name="Shape 72"/>
          <p:cNvSpPr/>
          <p:nvPr/>
        </p:nvSpPr>
        <p:spPr>
          <a:xfrm>
            <a:off x="4727448" y="4828032"/>
            <a:ext cx="237744" cy="237744"/>
          </a:xfrm>
          <a:prstGeom prst="ellipse">
            <a:avLst/>
          </a:prstGeom>
          <a:solidFill>
            <a:srgbClr val="D98A1C"/>
          </a:solidFill>
          <a:ln w="12700">
            <a:solidFill>
              <a:srgbClr val="D98A1C"/>
            </a:solidFill>
            <a:prstDash val="solid"/>
          </a:ln>
        </p:spPr>
      </p:sp>
      <p:sp>
        <p:nvSpPr>
          <p:cNvPr id="76" name="Shape 73"/>
          <p:cNvSpPr/>
          <p:nvPr/>
        </p:nvSpPr>
        <p:spPr>
          <a:xfrm>
            <a:off x="4727448" y="5193792"/>
            <a:ext cx="237744" cy="237744"/>
          </a:xfrm>
          <a:prstGeom prst="ellipse">
            <a:avLst/>
          </a:prstGeom>
          <a:solidFill>
            <a:srgbClr val="D98A1C"/>
          </a:solidFill>
          <a:ln w="12700">
            <a:solidFill>
              <a:srgbClr val="D98A1C"/>
            </a:solidFill>
            <a:prstDash val="solid"/>
          </a:ln>
        </p:spPr>
      </p:sp>
      <p:sp>
        <p:nvSpPr>
          <p:cNvPr id="77" name="Shape 74"/>
          <p:cNvSpPr/>
          <p:nvPr/>
        </p:nvSpPr>
        <p:spPr>
          <a:xfrm>
            <a:off x="5212080" y="4709160"/>
            <a:ext cx="548640" cy="868680"/>
          </a:xfrm>
          <a:prstGeom prst="roundRect">
            <a:avLst>
              <a:gd name="adj" fmla="val 10000"/>
            </a:avLst>
          </a:prstGeom>
          <a:solidFill>
            <a:srgbClr val="FBEFD9"/>
          </a:solidFill>
          <a:ln w="9525">
            <a:solidFill>
              <a:srgbClr val="D98A1C"/>
            </a:solidFill>
            <a:prstDash val="solid"/>
          </a:ln>
        </p:spPr>
      </p:sp>
      <p:sp>
        <p:nvSpPr>
          <p:cNvPr id="78" name="Shape 75"/>
          <p:cNvSpPr/>
          <p:nvPr/>
        </p:nvSpPr>
        <p:spPr>
          <a:xfrm>
            <a:off x="5367528" y="4828032"/>
            <a:ext cx="237744" cy="237744"/>
          </a:xfrm>
          <a:prstGeom prst="ellipse">
            <a:avLst/>
          </a:prstGeom>
          <a:solidFill>
            <a:srgbClr val="D98A1C"/>
          </a:solidFill>
          <a:ln w="12700">
            <a:solidFill>
              <a:srgbClr val="D98A1C"/>
            </a:solidFill>
            <a:prstDash val="solid"/>
          </a:ln>
        </p:spPr>
      </p:sp>
      <p:sp>
        <p:nvSpPr>
          <p:cNvPr id="79" name="Shape 76"/>
          <p:cNvSpPr/>
          <p:nvPr/>
        </p:nvSpPr>
        <p:spPr>
          <a:xfrm>
            <a:off x="5367528" y="5193792"/>
            <a:ext cx="237744" cy="237744"/>
          </a:xfrm>
          <a:prstGeom prst="ellipse">
            <a:avLst/>
          </a:prstGeom>
          <a:solidFill>
            <a:srgbClr val="D98A1C"/>
          </a:solidFill>
          <a:ln w="12700">
            <a:solidFill>
              <a:srgbClr val="D98A1C"/>
            </a:solidFill>
            <a:prstDash val="solid"/>
          </a:ln>
        </p:spPr>
      </p:sp>
      <p:sp>
        <p:nvSpPr>
          <p:cNvPr id="80" name="Shape 77"/>
          <p:cNvSpPr/>
          <p:nvPr/>
        </p:nvSpPr>
        <p:spPr>
          <a:xfrm>
            <a:off x="5852160" y="4709160"/>
            <a:ext cx="548640" cy="868680"/>
          </a:xfrm>
          <a:prstGeom prst="roundRect">
            <a:avLst>
              <a:gd name="adj" fmla="val 10000"/>
            </a:avLst>
          </a:prstGeom>
          <a:solidFill>
            <a:srgbClr val="FBEFD9"/>
          </a:solidFill>
          <a:ln w="9525">
            <a:solidFill>
              <a:srgbClr val="D98A1C"/>
            </a:solidFill>
            <a:prstDash val="solid"/>
          </a:ln>
        </p:spPr>
      </p:sp>
      <p:sp>
        <p:nvSpPr>
          <p:cNvPr id="81" name="Shape 78"/>
          <p:cNvSpPr/>
          <p:nvPr/>
        </p:nvSpPr>
        <p:spPr>
          <a:xfrm>
            <a:off x="6007608" y="4828032"/>
            <a:ext cx="237744" cy="237744"/>
          </a:xfrm>
          <a:prstGeom prst="ellipse">
            <a:avLst/>
          </a:prstGeom>
          <a:solidFill>
            <a:srgbClr val="D98A1C"/>
          </a:solidFill>
          <a:ln w="12700">
            <a:solidFill>
              <a:srgbClr val="D98A1C"/>
            </a:solidFill>
            <a:prstDash val="solid"/>
          </a:ln>
        </p:spPr>
      </p:sp>
      <p:sp>
        <p:nvSpPr>
          <p:cNvPr id="82" name="Shape 79"/>
          <p:cNvSpPr/>
          <p:nvPr/>
        </p:nvSpPr>
        <p:spPr>
          <a:xfrm>
            <a:off x="6007608" y="5193792"/>
            <a:ext cx="237744" cy="237744"/>
          </a:xfrm>
          <a:prstGeom prst="ellipse">
            <a:avLst/>
          </a:prstGeom>
          <a:solidFill>
            <a:srgbClr val="D98A1C"/>
          </a:solidFill>
          <a:ln w="12700">
            <a:solidFill>
              <a:srgbClr val="D98A1C"/>
            </a:solidFill>
            <a:prstDash val="solid"/>
          </a:ln>
        </p:spPr>
      </p:sp>
      <p:sp>
        <p:nvSpPr>
          <p:cNvPr id="83" name="Shape 80"/>
          <p:cNvSpPr/>
          <p:nvPr/>
        </p:nvSpPr>
        <p:spPr>
          <a:xfrm>
            <a:off x="548640" y="5806440"/>
            <a:ext cx="11064240" cy="457200"/>
          </a:xfrm>
          <a:prstGeom prst="roundRect">
            <a:avLst>
              <a:gd name="adj" fmla="val 16000"/>
            </a:avLst>
          </a:prstGeom>
          <a:solidFill>
            <a:srgbClr val="EAF1F4"/>
          </a:solidFill>
          <a:ln w="9525">
            <a:solidFill>
              <a:srgbClr val="EAF1F4"/>
            </a:solidFill>
            <a:prstDash val="solid"/>
          </a:ln>
        </p:spPr>
      </p:sp>
      <p:sp>
        <p:nvSpPr>
          <p:cNvPr id="84" name="Text 81"/>
          <p:cNvSpPr txBox="1"/>
          <p:nvPr/>
        </p:nvSpPr>
        <p:spPr>
          <a:xfrm>
            <a:off x="777240" y="5806440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36 live inboxes  x  28 per day  =  1,008 emails per business day.   Split rebalanced from real MX data after the first 5,000 leads.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lc/public/assets/ability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26319" y="384048"/>
            <a:ext cx="1316736" cy="329184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48640" y="3474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DOMAIN LIFECYCLE</a:t>
            </a:r>
            <a:endParaRPr lang="en-US" sz="1100" dirty="0"/>
          </a:p>
        </p:txBody>
      </p:sp>
      <p:sp>
        <p:nvSpPr>
          <p:cNvPr id="4" name="Text 1"/>
          <p:cNvSpPr txBox="1"/>
          <p:nvPr/>
        </p:nvSpPr>
        <p:spPr>
          <a:xfrm>
            <a:off x="548640" y="621792"/>
            <a:ext cx="9692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sending domain follows the same path</a:t>
            </a:r>
            <a:endParaRPr lang="en-US" sz="3000" dirty="0"/>
          </a:p>
        </p:txBody>
      </p:sp>
      <p:sp>
        <p:nvSpPr>
          <p:cNvPr id="5" name="Text 2"/>
          <p:cNvSpPr txBox="1"/>
          <p:nvPr/>
        </p:nvSpPr>
        <p:spPr>
          <a:xfrm>
            <a:off x="548640" y="1298448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Warmup never switches off. Red flags send a domain back to rest, or out of rotation.</a:t>
            </a:r>
            <a:endParaRPr lang="en-US" sz="1400" dirty="0"/>
          </a:p>
        </p:txBody>
      </p:sp>
      <p:sp>
        <p:nvSpPr>
          <p:cNvPr id="6" name="Text 3"/>
          <p:cNvSpPr txBox="1"/>
          <p:nvPr/>
        </p:nvSpPr>
        <p:spPr>
          <a:xfrm>
            <a:off x="548640" y="6419088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Ability  |  Email Outreach Engine</a:t>
            </a:r>
            <a:endParaRPr lang="en-US" sz="900" dirty="0"/>
          </a:p>
        </p:txBody>
      </p:sp>
      <p:sp>
        <p:nvSpPr>
          <p:cNvPr id="7" name="Text 4"/>
          <p:cNvSpPr txBox="1"/>
          <p:nvPr/>
        </p:nvSpPr>
        <p:spPr>
          <a:xfrm>
            <a:off x="11185855" y="6419088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8A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548640" y="2377440"/>
            <a:ext cx="2331720" cy="1097280"/>
          </a:xfrm>
          <a:prstGeom prst="chevron">
            <a:avLst/>
          </a:prstGeom>
          <a:solidFill>
            <a:srgbClr val="DDF0EF"/>
          </a:solidFill>
          <a:ln w="12700">
            <a:solidFill>
              <a:srgbClr val="DDF0EF"/>
            </a:solidFill>
            <a:prstDash val="solid"/>
          </a:ln>
        </p:spPr>
      </p:sp>
      <p:sp>
        <p:nvSpPr>
          <p:cNvPr id="9" name="Text 6"/>
          <p:cNvSpPr txBox="1"/>
          <p:nvPr/>
        </p:nvSpPr>
        <p:spPr>
          <a:xfrm>
            <a:off x="960120" y="2542032"/>
            <a:ext cx="1645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Register</a:t>
            </a:r>
            <a:endParaRPr lang="en-US" sz="1700" dirty="0"/>
          </a:p>
        </p:txBody>
      </p:sp>
      <p:sp>
        <p:nvSpPr>
          <p:cNvPr id="10" name="Text 7"/>
          <p:cNvSpPr txBox="1"/>
          <p:nvPr/>
        </p:nvSpPr>
        <p:spPr>
          <a:xfrm>
            <a:off x="960120" y="2944368"/>
            <a:ext cx="1645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0</a:t>
            </a:r>
            <a:endParaRPr lang="en-US" sz="1200" dirty="0"/>
          </a:p>
        </p:txBody>
      </p:sp>
      <p:sp>
        <p:nvSpPr>
          <p:cNvPr id="11" name="Text 8"/>
          <p:cNvSpPr txBox="1"/>
          <p:nvPr/>
        </p:nvSpPr>
        <p:spPr>
          <a:xfrm>
            <a:off x="640080" y="3794760"/>
            <a:ext cx="20116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DNS, SPF, DKIM, DMARC, redirect, inboxes, mail-tester 10/10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2807208" y="2377440"/>
            <a:ext cx="2331720" cy="1097280"/>
          </a:xfrm>
          <a:prstGeom prst="chevron">
            <a:avLst/>
          </a:prstGeom>
          <a:solidFill>
            <a:srgbClr val="DDF0EF"/>
          </a:solidFill>
          <a:ln w="12700">
            <a:solidFill>
              <a:srgbClr val="DDF0EF"/>
            </a:solidFill>
            <a:prstDash val="solid"/>
          </a:ln>
        </p:spPr>
      </p:sp>
      <p:sp>
        <p:nvSpPr>
          <p:cNvPr id="13" name="Text 10"/>
          <p:cNvSpPr txBox="1"/>
          <p:nvPr/>
        </p:nvSpPr>
        <p:spPr>
          <a:xfrm>
            <a:off x="3218688" y="2542032"/>
            <a:ext cx="1645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Warm</a:t>
            </a:r>
            <a:endParaRPr lang="en-US" sz="1700" dirty="0"/>
          </a:p>
        </p:txBody>
      </p:sp>
      <p:sp>
        <p:nvSpPr>
          <p:cNvPr id="14" name="Text 11"/>
          <p:cNvSpPr txBox="1"/>
          <p:nvPr/>
        </p:nvSpPr>
        <p:spPr>
          <a:xfrm>
            <a:off x="3218688" y="2944368"/>
            <a:ext cx="1645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Days 1 to 21</a:t>
            </a:r>
            <a:endParaRPr lang="en-US" sz="1200" dirty="0"/>
          </a:p>
        </p:txBody>
      </p:sp>
      <p:sp>
        <p:nvSpPr>
          <p:cNvPr id="15" name="Text 12"/>
          <p:cNvSpPr txBox="1"/>
          <p:nvPr/>
        </p:nvSpPr>
        <p:spPr>
          <a:xfrm>
            <a:off x="2898648" y="3794760"/>
            <a:ext cx="20116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Warmup only, 5 rising to 30 per day</a:t>
            </a:r>
            <a:endParaRPr lang="en-US" sz="1250" dirty="0"/>
          </a:p>
        </p:txBody>
      </p:sp>
      <p:sp>
        <p:nvSpPr>
          <p:cNvPr id="16" name="Shape 13"/>
          <p:cNvSpPr/>
          <p:nvPr/>
        </p:nvSpPr>
        <p:spPr>
          <a:xfrm>
            <a:off x="5065776" y="2377440"/>
            <a:ext cx="2331720" cy="1097280"/>
          </a:xfrm>
          <a:prstGeom prst="chevron">
            <a:avLst/>
          </a:prstGeom>
          <a:solidFill>
            <a:srgbClr val="DDF0EF"/>
          </a:solidFill>
          <a:ln w="12700">
            <a:solidFill>
              <a:srgbClr val="DDF0EF"/>
            </a:solidFill>
            <a:prstDash val="solid"/>
          </a:ln>
        </p:spPr>
      </p:sp>
      <p:sp>
        <p:nvSpPr>
          <p:cNvPr id="17" name="Text 14"/>
          <p:cNvSpPr txBox="1"/>
          <p:nvPr/>
        </p:nvSpPr>
        <p:spPr>
          <a:xfrm>
            <a:off x="5477256" y="2542032"/>
            <a:ext cx="1645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Ramp</a:t>
            </a:r>
            <a:endParaRPr lang="en-US" sz="1700" dirty="0"/>
          </a:p>
        </p:txBody>
      </p:sp>
      <p:sp>
        <p:nvSpPr>
          <p:cNvPr id="18" name="Text 15"/>
          <p:cNvSpPr txBox="1"/>
          <p:nvPr/>
        </p:nvSpPr>
        <p:spPr>
          <a:xfrm>
            <a:off x="5477256" y="2944368"/>
            <a:ext cx="1645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Days 22 to 42</a:t>
            </a:r>
            <a:endParaRPr lang="en-US" sz="1200" dirty="0"/>
          </a:p>
        </p:txBody>
      </p:sp>
      <p:sp>
        <p:nvSpPr>
          <p:cNvPr id="19" name="Text 16"/>
          <p:cNvSpPr txBox="1"/>
          <p:nvPr/>
        </p:nvSpPr>
        <p:spPr>
          <a:xfrm>
            <a:off x="5157216" y="3794760"/>
            <a:ext cx="20116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Cold 8 &gt; 15 &gt; 22 &gt; 28 per inbox</a:t>
            </a:r>
            <a:endParaRPr lang="en-US" sz="1250" dirty="0"/>
          </a:p>
        </p:txBody>
      </p:sp>
      <p:sp>
        <p:nvSpPr>
          <p:cNvPr id="20" name="Shape 17"/>
          <p:cNvSpPr/>
          <p:nvPr/>
        </p:nvSpPr>
        <p:spPr>
          <a:xfrm>
            <a:off x="7324344" y="2377440"/>
            <a:ext cx="2331720" cy="1097280"/>
          </a:xfrm>
          <a:prstGeom prst="chevron">
            <a:avLst/>
          </a:prstGeom>
          <a:solidFill>
            <a:srgbClr val="0B6E73"/>
          </a:solidFill>
          <a:ln w="12700">
            <a:solidFill>
              <a:srgbClr val="0B6E73"/>
            </a:solidFill>
            <a:prstDash val="solid"/>
          </a:ln>
        </p:spPr>
      </p:sp>
      <p:sp>
        <p:nvSpPr>
          <p:cNvPr id="21" name="Text 18"/>
          <p:cNvSpPr txBox="1"/>
          <p:nvPr/>
        </p:nvSpPr>
        <p:spPr>
          <a:xfrm>
            <a:off x="7735824" y="2542032"/>
            <a:ext cx="1645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</a:t>
            </a:r>
            <a:endParaRPr lang="en-US" sz="1700" dirty="0"/>
          </a:p>
        </p:txBody>
      </p:sp>
      <p:sp>
        <p:nvSpPr>
          <p:cNvPr id="22" name="Text 19"/>
          <p:cNvSpPr txBox="1"/>
          <p:nvPr/>
        </p:nvSpPr>
        <p:spPr>
          <a:xfrm>
            <a:off x="7735824" y="2944368"/>
            <a:ext cx="1645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43 on</a:t>
            </a:r>
            <a:endParaRPr lang="en-US" sz="1200" dirty="0"/>
          </a:p>
        </p:txBody>
      </p:sp>
      <p:sp>
        <p:nvSpPr>
          <p:cNvPr id="23" name="Text 20"/>
          <p:cNvSpPr txBox="1"/>
          <p:nvPr/>
        </p:nvSpPr>
        <p:spPr>
          <a:xfrm>
            <a:off x="7415784" y="3794760"/>
            <a:ext cx="20116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 cold per day, warmup 10 to 15 alongside</a:t>
            </a:r>
            <a:endParaRPr lang="en-US" sz="1250" dirty="0"/>
          </a:p>
        </p:txBody>
      </p:sp>
      <p:sp>
        <p:nvSpPr>
          <p:cNvPr id="24" name="Shape 21"/>
          <p:cNvSpPr/>
          <p:nvPr/>
        </p:nvSpPr>
        <p:spPr>
          <a:xfrm>
            <a:off x="9582912" y="2377440"/>
            <a:ext cx="2331720" cy="1097280"/>
          </a:xfrm>
          <a:prstGeom prst="chevron">
            <a:avLst/>
          </a:prstGeom>
          <a:solidFill>
            <a:srgbClr val="FBEFD9"/>
          </a:solidFill>
          <a:ln w="12700">
            <a:solidFill>
              <a:srgbClr val="FBEFD9"/>
            </a:solidFill>
            <a:prstDash val="solid"/>
          </a:ln>
        </p:spPr>
      </p:sp>
      <p:sp>
        <p:nvSpPr>
          <p:cNvPr id="25" name="Text 22"/>
          <p:cNvSpPr txBox="1"/>
          <p:nvPr/>
        </p:nvSpPr>
        <p:spPr>
          <a:xfrm>
            <a:off x="9994392" y="2542032"/>
            <a:ext cx="1645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Rest or retire</a:t>
            </a:r>
            <a:endParaRPr lang="en-US" sz="1700" dirty="0"/>
          </a:p>
        </p:txBody>
      </p:sp>
      <p:sp>
        <p:nvSpPr>
          <p:cNvPr id="26" name="Text 23"/>
          <p:cNvSpPr txBox="1"/>
          <p:nvPr/>
        </p:nvSpPr>
        <p:spPr>
          <a:xfrm>
            <a:off x="9994392" y="2944368"/>
            <a:ext cx="1645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6E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red flags</a:t>
            </a:r>
            <a:endParaRPr lang="en-US" sz="1200" dirty="0"/>
          </a:p>
        </p:txBody>
      </p:sp>
      <p:sp>
        <p:nvSpPr>
          <p:cNvPr id="27" name="Text 24"/>
          <p:cNvSpPr txBox="1"/>
          <p:nvPr/>
        </p:nvSpPr>
        <p:spPr>
          <a:xfrm>
            <a:off x="9674352" y="3794760"/>
            <a:ext cx="20116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to 4 weeks warmup only, or swap in reserve</a:t>
            </a:r>
            <a:endParaRPr lang="en-US" sz="1250" dirty="0"/>
          </a:p>
        </p:txBody>
      </p:sp>
      <p:sp>
        <p:nvSpPr>
          <p:cNvPr id="28" name="Shape 25"/>
          <p:cNvSpPr/>
          <p:nvPr/>
        </p:nvSpPr>
        <p:spPr>
          <a:xfrm>
            <a:off x="548640" y="5074920"/>
            <a:ext cx="1106424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9525">
            <a:solidFill>
              <a:srgbClr val="DCE4EA"/>
            </a:solidFill>
            <a:prstDash val="solid"/>
          </a:ln>
          <a:effectLst>
            <a:outerShdw sx="100000" sy="100000" kx="0" ky="0" algn="bl" rotWithShape="0" blurRad="101600" dist="25400" dir="5400000">
              <a:srgbClr val="132536">
                <a:alpha val="8000"/>
              </a:srgbClr>
            </a:outerShdw>
          </a:effectLst>
        </p:spPr>
      </p:sp>
      <p:sp>
        <p:nvSpPr>
          <p:cNvPr id="29" name="Shape 26"/>
          <p:cNvSpPr/>
          <p:nvPr/>
        </p:nvSpPr>
        <p:spPr>
          <a:xfrm>
            <a:off x="777240" y="5257800"/>
            <a:ext cx="640080" cy="640080"/>
          </a:xfrm>
          <a:prstGeom prst="ellipse">
            <a:avLst/>
          </a:prstGeom>
          <a:solidFill>
            <a:srgbClr val="FBEFD9"/>
          </a:solidFill>
          <a:ln w="12700">
            <a:solidFill>
              <a:srgbClr val="FBEFD9"/>
            </a:solidFill>
            <a:prstDash val="solid"/>
          </a:ln>
        </p:spPr>
      </p:sp>
      <p:pic>
        <p:nvPicPr>
          <p:cNvPr id="3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859" y="5411419"/>
            <a:ext cx="332842" cy="332842"/>
          </a:xfrm>
          <a:prstGeom prst="rect">
            <a:avLst/>
          </a:prstGeom>
        </p:spPr>
      </p:pic>
      <p:sp>
        <p:nvSpPr>
          <p:cNvPr id="31" name="Text 27"/>
          <p:cNvSpPr txBox="1"/>
          <p:nvPr/>
        </p:nvSpPr>
        <p:spPr>
          <a:xfrm>
            <a:off x="1645920" y="52120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325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 flags that trigger rest</a:t>
            </a:r>
            <a:endParaRPr lang="en-US" sz="1400" dirty="0"/>
          </a:p>
        </p:txBody>
      </p:sp>
      <p:sp>
        <p:nvSpPr>
          <p:cNvPr id="32" name="Text 28"/>
          <p:cNvSpPr txBox="1"/>
          <p:nvPr/>
        </p:nvSpPr>
        <p:spPr>
          <a:xfrm>
            <a:off x="1645920" y="5532120"/>
            <a:ext cx="9784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4457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Bounce above 3% in 24h  |  Placement under 70%  |  Gmail spam rate above 0.1%  |  Major blocklist listing (retire)</a:t>
            </a:r>
            <a:endParaRPr lang="en-US" sz="12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Company>Ability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Ability Email Outreach Engine</dc:title>
  <dc:subject>PptxGenJS Presentation</dc:subject>
  <dc:creator>PptxGenJS</dc:creator>
  <cp:lastModifiedBy>PptxGenJS</cp:lastModifiedBy>
  <cp:revision>1</cp:revision>
  <dcterms:created xsi:type="dcterms:W3CDTF">2026-09-16T19:28:18Z</dcterms:created>
  <dcterms:modified xsi:type="dcterms:W3CDTF">2026-09-16T19:28:18Z</dcterms:modified>
</cp:coreProperties>
</file>